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3" r:id="rId3"/>
    <p:sldId id="257" r:id="rId4"/>
    <p:sldId id="264" r:id="rId5"/>
    <p:sldId id="258" r:id="rId6"/>
    <p:sldId id="266" r:id="rId7"/>
    <p:sldId id="269" r:id="rId8"/>
    <p:sldId id="260" r:id="rId9"/>
    <p:sldId id="261" r:id="rId10"/>
    <p:sldId id="262" r:id="rId11"/>
    <p:sldId id="267" r:id="rId1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6" d="100"/>
          <a:sy n="96" d="100"/>
        </p:scale>
        <p:origin x="-121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2023/10/24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2023/10/24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2023/10/24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2023/10/24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2023/10/24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2023/10/24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2023/10/24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2023/10/24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2023/10/24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2023/10/24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2023/10/24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2023/10/24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tiff"/><Relationship Id="rId2" Type="http://schemas.openxmlformats.org/officeDocument/2006/relationships/image" Target="../media/image23.tif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tiff"/><Relationship Id="rId2" Type="http://schemas.openxmlformats.org/officeDocument/2006/relationships/image" Target="../media/image25.tif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tiff"/><Relationship Id="rId4" Type="http://schemas.openxmlformats.org/officeDocument/2006/relationships/image" Target="../media/image27.tif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tiff"/><Relationship Id="rId4" Type="http://schemas.openxmlformats.org/officeDocument/2006/relationships/image" Target="../media/image5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tiff"/><Relationship Id="rId2" Type="http://schemas.openxmlformats.org/officeDocument/2006/relationships/image" Target="../media/image7.tif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tiff"/><Relationship Id="rId2" Type="http://schemas.openxmlformats.org/officeDocument/2006/relationships/image" Target="../media/image9.tif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tiff"/><Relationship Id="rId4" Type="http://schemas.openxmlformats.org/officeDocument/2006/relationships/image" Target="../media/image11.tif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tiff"/><Relationship Id="rId2" Type="http://schemas.openxmlformats.org/officeDocument/2006/relationships/image" Target="../media/image13.tif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tiff"/><Relationship Id="rId2" Type="http://schemas.openxmlformats.org/officeDocument/2006/relationships/image" Target="../media/image15.tif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tiff"/><Relationship Id="rId2" Type="http://schemas.openxmlformats.org/officeDocument/2006/relationships/image" Target="../media/image17.tif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tiff"/><Relationship Id="rId2" Type="http://schemas.openxmlformats.org/officeDocument/2006/relationships/image" Target="../media/image19.tif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tiff"/><Relationship Id="rId2" Type="http://schemas.openxmlformats.org/officeDocument/2006/relationships/image" Target="../media/image21.tif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Figure 3a isw1 Kac raw data.tiff"/>
          <p:cNvPicPr>
            <a:picLocks noChangeAspect="1"/>
          </p:cNvPicPr>
          <p:nvPr/>
        </p:nvPicPr>
        <p:blipFill>
          <a:blip r:embed="rId2" cstate="print">
            <a:lum contrast="-10000"/>
          </a:blip>
          <a:stretch>
            <a:fillRect/>
          </a:stretch>
        </p:blipFill>
        <p:spPr>
          <a:xfrm>
            <a:off x="539552" y="2204864"/>
            <a:ext cx="3420687" cy="2556164"/>
          </a:xfrm>
          <a:prstGeom prst="rect">
            <a:avLst/>
          </a:prstGeom>
        </p:spPr>
      </p:pic>
      <p:pic>
        <p:nvPicPr>
          <p:cNvPr id="5" name="图片 4" descr="Figure 3a isw1-flag raw data.tiff"/>
          <p:cNvPicPr>
            <a:picLocks noChangeAspect="1"/>
          </p:cNvPicPr>
          <p:nvPr/>
        </p:nvPicPr>
        <p:blipFill>
          <a:blip r:embed="rId3" cstate="print">
            <a:lum contrast="-10000"/>
          </a:blip>
          <a:stretch>
            <a:fillRect/>
          </a:stretch>
        </p:blipFill>
        <p:spPr>
          <a:xfrm>
            <a:off x="5004048" y="2132856"/>
            <a:ext cx="3420687" cy="255616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78F1B918-5CE1-4D79-8A6B-83E84F132F9D}"/>
              </a:ext>
            </a:extLst>
          </p:cNvPr>
          <p:cNvSpPr txBox="1"/>
          <p:nvPr/>
        </p:nvSpPr>
        <p:spPr>
          <a:xfrm>
            <a:off x="179512" y="271681"/>
            <a:ext cx="254582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Figure </a:t>
            </a:r>
            <a:r>
              <a:rPr lang="en-GB" sz="1200" dirty="0" smtClean="0"/>
              <a:t>5a </a:t>
            </a:r>
            <a:r>
              <a:rPr lang="en-GB" altLang="zh-CN" sz="1200" dirty="0" err="1" smtClean="0"/>
              <a:t>Acetylation</a:t>
            </a:r>
            <a:r>
              <a:rPr lang="en-GB" altLang="zh-CN" sz="1200" dirty="0" smtClean="0"/>
              <a:t> analysis of Isw1 </a:t>
            </a:r>
            <a:endParaRPr lang="en-GB" sz="12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9652192C-9AEB-4139-B828-D0583FCB3CAF}"/>
              </a:ext>
            </a:extLst>
          </p:cNvPr>
          <p:cNvSpPr txBox="1"/>
          <p:nvPr/>
        </p:nvSpPr>
        <p:spPr>
          <a:xfrm>
            <a:off x="195725" y="6221254"/>
            <a:ext cx="5856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Samples were run </a:t>
            </a:r>
            <a:r>
              <a:rPr lang="en-GB" sz="1200" dirty="0" smtClean="0"/>
              <a:t>and </a:t>
            </a:r>
            <a:r>
              <a:rPr lang="en-GB" sz="1200" dirty="0"/>
              <a:t>membrane were cut prior to incubation with the indicated antibody.</a:t>
            </a:r>
          </a:p>
          <a:p>
            <a:r>
              <a:rPr lang="en-GB" sz="1200" dirty="0" smtClean="0"/>
              <a:t>Red </a:t>
            </a:r>
            <a:r>
              <a:rPr lang="en-GB" sz="1200" dirty="0"/>
              <a:t>square indicates the image used in the figure and arrow points to the band of interest.</a:t>
            </a:r>
          </a:p>
        </p:txBody>
      </p:sp>
      <p:sp>
        <p:nvSpPr>
          <p:cNvPr id="8" name="矩形 7"/>
          <p:cNvSpPr/>
          <p:nvPr/>
        </p:nvSpPr>
        <p:spPr>
          <a:xfrm>
            <a:off x="2267744" y="3140968"/>
            <a:ext cx="792088" cy="21602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30B48CE1-1A47-4369-953D-0FB94087D445}"/>
              </a:ext>
            </a:extLst>
          </p:cNvPr>
          <p:cNvSpPr txBox="1"/>
          <p:nvPr/>
        </p:nvSpPr>
        <p:spPr>
          <a:xfrm rot="16200000">
            <a:off x="2677919" y="2464071"/>
            <a:ext cx="77450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 smtClean="0">
                <a:latin typeface="Arial" pitchFamily="34" charset="0"/>
                <a:cs typeface="Arial" pitchFamily="34" charset="0"/>
              </a:rPr>
              <a:t>TSA/NAM- 40 FLC</a:t>
            </a:r>
            <a:endParaRPr lang="en-GB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30B48CE1-1A47-4369-953D-0FB94087D445}"/>
              </a:ext>
            </a:extLst>
          </p:cNvPr>
          <p:cNvSpPr txBox="1"/>
          <p:nvPr/>
        </p:nvSpPr>
        <p:spPr>
          <a:xfrm rot="16200000">
            <a:off x="2003601" y="2541015"/>
            <a:ext cx="77450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 smtClean="0">
                <a:latin typeface="Arial" pitchFamily="34" charset="0"/>
                <a:cs typeface="Arial" pitchFamily="34" charset="0"/>
              </a:rPr>
              <a:t>WT</a:t>
            </a:r>
            <a:endParaRPr lang="en-GB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30B48CE1-1A47-4369-953D-0FB94087D445}"/>
              </a:ext>
            </a:extLst>
          </p:cNvPr>
          <p:cNvSpPr txBox="1"/>
          <p:nvPr/>
        </p:nvSpPr>
        <p:spPr>
          <a:xfrm rot="16200000">
            <a:off x="2363641" y="2558596"/>
            <a:ext cx="77450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 smtClean="0">
                <a:latin typeface="Arial" pitchFamily="34" charset="0"/>
                <a:cs typeface="Arial" pitchFamily="34" charset="0"/>
              </a:rPr>
              <a:t>TSA/NAM</a:t>
            </a:r>
            <a:endParaRPr lang="en-GB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30B48CE1-1A47-4369-953D-0FB94087D445}"/>
              </a:ext>
            </a:extLst>
          </p:cNvPr>
          <p:cNvSpPr txBox="1"/>
          <p:nvPr/>
        </p:nvSpPr>
        <p:spPr>
          <a:xfrm rot="16200000">
            <a:off x="2189428" y="2541015"/>
            <a:ext cx="77450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 smtClean="0">
                <a:latin typeface="Arial" pitchFamily="34" charset="0"/>
                <a:cs typeface="Arial" pitchFamily="34" charset="0"/>
              </a:rPr>
              <a:t>40  FLC</a:t>
            </a:r>
            <a:endParaRPr lang="en-GB" sz="1000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3" name="Straight Connector 82">
            <a:extLst>
              <a:ext uri="{FF2B5EF4-FFF2-40B4-BE49-F238E27FC236}">
                <a16:creationId xmlns:a16="http://schemas.microsoft.com/office/drawing/2014/main" xmlns="" id="{B49EEE9D-03DD-4FE1-BCD8-A501D4B4EF99}"/>
              </a:ext>
            </a:extLst>
          </p:cNvPr>
          <p:cNvCxnSpPr>
            <a:cxnSpLocks/>
          </p:cNvCxnSpPr>
          <p:nvPr/>
        </p:nvCxnSpPr>
        <p:spPr>
          <a:xfrm>
            <a:off x="2339752" y="2348880"/>
            <a:ext cx="792088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768E557C-BB6C-4E51-B3E1-1EE4ECB63A0D}"/>
              </a:ext>
            </a:extLst>
          </p:cNvPr>
          <p:cNvSpPr txBox="1"/>
          <p:nvPr/>
        </p:nvSpPr>
        <p:spPr>
          <a:xfrm>
            <a:off x="2376063" y="2071881"/>
            <a:ext cx="9361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Isw1-Flag</a:t>
            </a:r>
            <a:endParaRPr lang="en-GB" sz="1200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768E557C-BB6C-4E51-B3E1-1EE4ECB63A0D}"/>
              </a:ext>
            </a:extLst>
          </p:cNvPr>
          <p:cNvSpPr txBox="1"/>
          <p:nvPr/>
        </p:nvSpPr>
        <p:spPr>
          <a:xfrm>
            <a:off x="4067944" y="3068960"/>
            <a:ext cx="504056" cy="46166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 err="1" smtClean="0"/>
              <a:t>Kac</a:t>
            </a:r>
            <a:endParaRPr lang="en-US" sz="1200" dirty="0" smtClean="0"/>
          </a:p>
          <a:p>
            <a:r>
              <a:rPr lang="en-US" sz="1200" dirty="0" err="1" smtClean="0"/>
              <a:t>Ab</a:t>
            </a:r>
            <a:endParaRPr lang="en-GB" sz="1200" dirty="0"/>
          </a:p>
        </p:txBody>
      </p:sp>
      <p:sp>
        <p:nvSpPr>
          <p:cNvPr id="16" name="右大括号 15"/>
          <p:cNvSpPr/>
          <p:nvPr/>
        </p:nvSpPr>
        <p:spPr>
          <a:xfrm>
            <a:off x="3563888" y="2996952"/>
            <a:ext cx="288032" cy="504056"/>
          </a:xfrm>
          <a:prstGeom prst="rightBrace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7" name="Straight Arrow Connector 8">
            <a:extLst>
              <a:ext uri="{FF2B5EF4-FFF2-40B4-BE49-F238E27FC236}">
                <a16:creationId xmlns:a16="http://schemas.microsoft.com/office/drawing/2014/main" xmlns="" id="{73FC063C-0A41-450B-9963-EE5D94FBB617}"/>
              </a:ext>
            </a:extLst>
          </p:cNvPr>
          <p:cNvCxnSpPr/>
          <p:nvPr/>
        </p:nvCxnSpPr>
        <p:spPr>
          <a:xfrm flipH="1">
            <a:off x="3131840" y="3284984"/>
            <a:ext cx="301840" cy="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/>
          <p:cNvSpPr/>
          <p:nvPr/>
        </p:nvSpPr>
        <p:spPr>
          <a:xfrm>
            <a:off x="6156176" y="3255367"/>
            <a:ext cx="792088" cy="21602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30B48CE1-1A47-4369-953D-0FB94087D445}"/>
              </a:ext>
            </a:extLst>
          </p:cNvPr>
          <p:cNvSpPr txBox="1"/>
          <p:nvPr/>
        </p:nvSpPr>
        <p:spPr>
          <a:xfrm rot="16200000">
            <a:off x="6504971" y="2625667"/>
            <a:ext cx="77450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 smtClean="0">
                <a:latin typeface="Arial" pitchFamily="34" charset="0"/>
                <a:cs typeface="Arial" pitchFamily="34" charset="0"/>
              </a:rPr>
              <a:t>TSA/NAM- 40 FLC</a:t>
            </a:r>
            <a:endParaRPr lang="en-GB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30B48CE1-1A47-4369-953D-0FB94087D445}"/>
              </a:ext>
            </a:extLst>
          </p:cNvPr>
          <p:cNvSpPr txBox="1"/>
          <p:nvPr/>
        </p:nvSpPr>
        <p:spPr>
          <a:xfrm rot="16200000">
            <a:off x="5892033" y="2702612"/>
            <a:ext cx="77450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 smtClean="0">
                <a:latin typeface="Arial" pitchFamily="34" charset="0"/>
                <a:cs typeface="Arial" pitchFamily="34" charset="0"/>
              </a:rPr>
              <a:t>WT</a:t>
            </a:r>
            <a:endParaRPr lang="en-GB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30B48CE1-1A47-4369-953D-0FB94087D445}"/>
              </a:ext>
            </a:extLst>
          </p:cNvPr>
          <p:cNvSpPr txBox="1"/>
          <p:nvPr/>
        </p:nvSpPr>
        <p:spPr>
          <a:xfrm rot="16200000">
            <a:off x="6252073" y="2702612"/>
            <a:ext cx="77450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 smtClean="0">
                <a:latin typeface="Arial" pitchFamily="34" charset="0"/>
                <a:cs typeface="Arial" pitchFamily="34" charset="0"/>
              </a:rPr>
              <a:t>TSA/NAM</a:t>
            </a:r>
            <a:endParaRPr lang="en-GB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xmlns="" id="{30B48CE1-1A47-4369-953D-0FB94087D445}"/>
              </a:ext>
            </a:extLst>
          </p:cNvPr>
          <p:cNvSpPr txBox="1"/>
          <p:nvPr/>
        </p:nvSpPr>
        <p:spPr>
          <a:xfrm rot="16200000">
            <a:off x="6077860" y="2702612"/>
            <a:ext cx="77450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 smtClean="0">
                <a:latin typeface="Arial" pitchFamily="34" charset="0"/>
                <a:cs typeface="Arial" pitchFamily="34" charset="0"/>
              </a:rPr>
              <a:t>40  FLC</a:t>
            </a:r>
            <a:endParaRPr lang="en-GB" sz="1000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23" name="Straight Connector 82">
            <a:extLst>
              <a:ext uri="{FF2B5EF4-FFF2-40B4-BE49-F238E27FC236}">
                <a16:creationId xmlns:a16="http://schemas.microsoft.com/office/drawing/2014/main" xmlns="" id="{B49EEE9D-03DD-4FE1-BCD8-A501D4B4EF99}"/>
              </a:ext>
            </a:extLst>
          </p:cNvPr>
          <p:cNvCxnSpPr>
            <a:cxnSpLocks/>
          </p:cNvCxnSpPr>
          <p:nvPr/>
        </p:nvCxnSpPr>
        <p:spPr>
          <a:xfrm>
            <a:off x="6228184" y="2463279"/>
            <a:ext cx="792088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xmlns="" id="{768E557C-BB6C-4E51-B3E1-1EE4ECB63A0D}"/>
              </a:ext>
            </a:extLst>
          </p:cNvPr>
          <p:cNvSpPr txBox="1"/>
          <p:nvPr/>
        </p:nvSpPr>
        <p:spPr>
          <a:xfrm>
            <a:off x="6264495" y="2215897"/>
            <a:ext cx="9361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Isw1-Flag</a:t>
            </a:r>
            <a:endParaRPr lang="en-GB" sz="1200" dirty="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xmlns="" id="{768E557C-BB6C-4E51-B3E1-1EE4ECB63A0D}"/>
              </a:ext>
            </a:extLst>
          </p:cNvPr>
          <p:cNvSpPr txBox="1"/>
          <p:nvPr/>
        </p:nvSpPr>
        <p:spPr>
          <a:xfrm>
            <a:off x="7884368" y="3140968"/>
            <a:ext cx="504056" cy="46166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Flag</a:t>
            </a:r>
          </a:p>
          <a:p>
            <a:r>
              <a:rPr lang="en-US" sz="1200" dirty="0" err="1" smtClean="0"/>
              <a:t>Ab</a:t>
            </a:r>
            <a:endParaRPr lang="en-GB" sz="1200" dirty="0"/>
          </a:p>
        </p:txBody>
      </p:sp>
      <p:sp>
        <p:nvSpPr>
          <p:cNvPr id="26" name="右大括号 25"/>
          <p:cNvSpPr/>
          <p:nvPr/>
        </p:nvSpPr>
        <p:spPr>
          <a:xfrm>
            <a:off x="7452320" y="3111351"/>
            <a:ext cx="288032" cy="504056"/>
          </a:xfrm>
          <a:prstGeom prst="rightBrace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7" name="Straight Arrow Connector 8">
            <a:extLst>
              <a:ext uri="{FF2B5EF4-FFF2-40B4-BE49-F238E27FC236}">
                <a16:creationId xmlns:a16="http://schemas.microsoft.com/office/drawing/2014/main" xmlns="" id="{73FC063C-0A41-450B-9963-EE5D94FBB617}"/>
              </a:ext>
            </a:extLst>
          </p:cNvPr>
          <p:cNvCxnSpPr/>
          <p:nvPr/>
        </p:nvCxnSpPr>
        <p:spPr>
          <a:xfrm flipH="1">
            <a:off x="7020272" y="3399383"/>
            <a:ext cx="301840" cy="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xmlns="" id="{768E557C-BB6C-4E51-B3E1-1EE4ECB63A0D}"/>
              </a:ext>
            </a:extLst>
          </p:cNvPr>
          <p:cNvSpPr txBox="1"/>
          <p:nvPr/>
        </p:nvSpPr>
        <p:spPr>
          <a:xfrm>
            <a:off x="7308304" y="4725144"/>
            <a:ext cx="9361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IP:Isw1-Flag</a:t>
            </a:r>
            <a:endParaRPr lang="en-GB" sz="12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Figure 3i histone raw data.tiff"/>
          <p:cNvPicPr>
            <a:picLocks noChangeAspect="1"/>
          </p:cNvPicPr>
          <p:nvPr/>
        </p:nvPicPr>
        <p:blipFill>
          <a:blip r:embed="rId2" cstate="print">
            <a:lum contrast="-10000"/>
          </a:blip>
          <a:stretch>
            <a:fillRect/>
          </a:stretch>
        </p:blipFill>
        <p:spPr>
          <a:xfrm>
            <a:off x="4427984" y="1844988"/>
            <a:ext cx="3418531" cy="2556000"/>
          </a:xfrm>
          <a:prstGeom prst="rect">
            <a:avLst/>
          </a:prstGeom>
        </p:spPr>
      </p:pic>
      <p:pic>
        <p:nvPicPr>
          <p:cNvPr id="3" name="图片 2" descr="Figure 3i isw1-flag raw data.tiff"/>
          <p:cNvPicPr>
            <a:picLocks noChangeAspect="1"/>
          </p:cNvPicPr>
          <p:nvPr/>
        </p:nvPicPr>
        <p:blipFill>
          <a:blip r:embed="rId3" cstate="print">
            <a:lum contrast="-10000"/>
          </a:blip>
          <a:stretch>
            <a:fillRect/>
          </a:stretch>
        </p:blipFill>
        <p:spPr>
          <a:xfrm>
            <a:off x="395536" y="1844824"/>
            <a:ext cx="3420687" cy="255616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78F1B918-5CE1-4D79-8A6B-83E84F132F9D}"/>
              </a:ext>
            </a:extLst>
          </p:cNvPr>
          <p:cNvSpPr txBox="1"/>
          <p:nvPr/>
        </p:nvSpPr>
        <p:spPr>
          <a:xfrm>
            <a:off x="179512" y="271681"/>
            <a:ext cx="248401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Figure </a:t>
            </a:r>
            <a:r>
              <a:rPr lang="en-GB" sz="1200" dirty="0" smtClean="0"/>
              <a:t>5</a:t>
            </a:r>
            <a:r>
              <a:rPr lang="en-US" altLang="zh-CN" sz="1200" dirty="0" err="1" smtClean="0"/>
              <a:t>i</a:t>
            </a:r>
            <a:r>
              <a:rPr lang="en-GB" sz="1200" dirty="0" smtClean="0"/>
              <a:t> </a:t>
            </a:r>
            <a:r>
              <a:rPr lang="en-GB" altLang="zh-CN" sz="1200" dirty="0" smtClean="0"/>
              <a:t> Isw1 K97R protein stability</a:t>
            </a:r>
            <a:endParaRPr lang="en-GB" altLang="zh-CN" sz="12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9652192C-9AEB-4139-B828-D0583FCB3CAF}"/>
              </a:ext>
            </a:extLst>
          </p:cNvPr>
          <p:cNvSpPr txBox="1"/>
          <p:nvPr/>
        </p:nvSpPr>
        <p:spPr>
          <a:xfrm>
            <a:off x="195725" y="6221254"/>
            <a:ext cx="5856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Samples were run </a:t>
            </a:r>
            <a:r>
              <a:rPr lang="en-GB" sz="1200" dirty="0" smtClean="0"/>
              <a:t>and </a:t>
            </a:r>
            <a:r>
              <a:rPr lang="en-GB" sz="1200" dirty="0"/>
              <a:t>membrane were cut prior to incubation with the indicated antibody.</a:t>
            </a:r>
          </a:p>
          <a:p>
            <a:r>
              <a:rPr lang="en-GB" sz="1200" dirty="0" smtClean="0"/>
              <a:t>Red </a:t>
            </a:r>
            <a:r>
              <a:rPr lang="en-GB" sz="1200" dirty="0"/>
              <a:t>square indicates the image used in the figure and arrow points to the band of interest.</a:t>
            </a:r>
          </a:p>
        </p:txBody>
      </p:sp>
      <p:sp>
        <p:nvSpPr>
          <p:cNvPr id="6" name="矩形 5"/>
          <p:cNvSpPr/>
          <p:nvPr/>
        </p:nvSpPr>
        <p:spPr>
          <a:xfrm>
            <a:off x="2051720" y="2780928"/>
            <a:ext cx="792088" cy="21602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右大括号 6"/>
          <p:cNvSpPr/>
          <p:nvPr/>
        </p:nvSpPr>
        <p:spPr>
          <a:xfrm>
            <a:off x="3059832" y="2636911"/>
            <a:ext cx="288032" cy="504057"/>
          </a:xfrm>
          <a:prstGeom prst="rightBrace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Straight Arrow Connector 8">
            <a:extLst>
              <a:ext uri="{FF2B5EF4-FFF2-40B4-BE49-F238E27FC236}">
                <a16:creationId xmlns:a16="http://schemas.microsoft.com/office/drawing/2014/main" xmlns="" id="{73FC063C-0A41-450B-9963-EE5D94FBB617}"/>
              </a:ext>
            </a:extLst>
          </p:cNvPr>
          <p:cNvCxnSpPr/>
          <p:nvPr/>
        </p:nvCxnSpPr>
        <p:spPr>
          <a:xfrm flipH="1">
            <a:off x="2843808" y="2863969"/>
            <a:ext cx="301840" cy="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768E557C-BB6C-4E51-B3E1-1EE4ECB63A0D}"/>
              </a:ext>
            </a:extLst>
          </p:cNvPr>
          <p:cNvSpPr txBox="1"/>
          <p:nvPr/>
        </p:nvSpPr>
        <p:spPr>
          <a:xfrm>
            <a:off x="3419872" y="2679303"/>
            <a:ext cx="504056" cy="46166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 smtClean="0">
                <a:latin typeface="Arial" pitchFamily="34" charset="0"/>
                <a:cs typeface="Arial" pitchFamily="34" charset="0"/>
              </a:rPr>
              <a:t>Flag</a:t>
            </a:r>
          </a:p>
          <a:p>
            <a:r>
              <a:rPr lang="en-US" sz="1200" dirty="0" err="1" smtClean="0">
                <a:latin typeface="Arial" pitchFamily="34" charset="0"/>
                <a:cs typeface="Arial" pitchFamily="34" charset="0"/>
              </a:rPr>
              <a:t>Ab</a:t>
            </a:r>
            <a:endParaRPr lang="en-GB" sz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768E557C-BB6C-4E51-B3E1-1EE4ECB63A0D}"/>
              </a:ext>
            </a:extLst>
          </p:cNvPr>
          <p:cNvSpPr txBox="1"/>
          <p:nvPr/>
        </p:nvSpPr>
        <p:spPr>
          <a:xfrm>
            <a:off x="2123727" y="1700808"/>
            <a:ext cx="9361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latin typeface="Arial" pitchFamily="34" charset="0"/>
                <a:cs typeface="Arial" pitchFamily="34" charset="0"/>
              </a:rPr>
              <a:t>Isw1-Flag</a:t>
            </a:r>
            <a:endParaRPr lang="en-GB" sz="1200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1" name="Straight Connector 82">
            <a:extLst>
              <a:ext uri="{FF2B5EF4-FFF2-40B4-BE49-F238E27FC236}">
                <a16:creationId xmlns:a16="http://schemas.microsoft.com/office/drawing/2014/main" xmlns="" id="{B49EEE9D-03DD-4FE1-BCD8-A501D4B4EF99}"/>
              </a:ext>
            </a:extLst>
          </p:cNvPr>
          <p:cNvCxnSpPr>
            <a:cxnSpLocks/>
          </p:cNvCxnSpPr>
          <p:nvPr/>
        </p:nvCxnSpPr>
        <p:spPr>
          <a:xfrm>
            <a:off x="2123727" y="1999873"/>
            <a:ext cx="792088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1118324" y="2215897"/>
            <a:ext cx="1005403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zh-CN" sz="1000" dirty="0" smtClean="0">
                <a:latin typeface="Arial" pitchFamily="34" charset="0"/>
                <a:cs typeface="Arial" pitchFamily="34" charset="0"/>
              </a:rPr>
              <a:t>CHX(200 </a:t>
            </a:r>
            <a:r>
              <a:rPr lang="en-GB" altLang="zh-CN" sz="1000" dirty="0" smtClean="0">
                <a:latin typeface="Arial" pitchFamily="34" charset="0"/>
                <a:cs typeface="Arial" pitchFamily="34" charset="0"/>
                <a:sym typeface="Symbol"/>
              </a:rPr>
              <a:t></a:t>
            </a:r>
            <a:r>
              <a:rPr lang="en-GB" altLang="zh-CN" sz="1000" dirty="0" smtClean="0">
                <a:latin typeface="Arial" pitchFamily="34" charset="0"/>
                <a:cs typeface="Arial" pitchFamily="34" charset="0"/>
              </a:rPr>
              <a:t>M)</a:t>
            </a:r>
            <a:endParaRPr lang="zh-CN" altLang="en-US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30B48CE1-1A47-4369-953D-0FB94087D445}"/>
              </a:ext>
            </a:extLst>
          </p:cNvPr>
          <p:cNvSpPr txBox="1"/>
          <p:nvPr/>
        </p:nvSpPr>
        <p:spPr>
          <a:xfrm rot="16200000">
            <a:off x="1793094" y="2114484"/>
            <a:ext cx="76347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 smtClean="0">
                <a:latin typeface="Arial" pitchFamily="34" charset="0"/>
                <a:cs typeface="Arial" pitchFamily="34" charset="0"/>
              </a:rPr>
              <a:t>No CHX</a:t>
            </a:r>
            <a:endParaRPr lang="en-GB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30B48CE1-1A47-4369-953D-0FB94087D445}"/>
              </a:ext>
            </a:extLst>
          </p:cNvPr>
          <p:cNvSpPr txBox="1"/>
          <p:nvPr/>
        </p:nvSpPr>
        <p:spPr>
          <a:xfrm rot="16200000">
            <a:off x="2045122" y="2222495"/>
            <a:ext cx="54745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 smtClean="0">
                <a:latin typeface="Arial" pitchFamily="34" charset="0"/>
                <a:cs typeface="Arial" pitchFamily="34" charset="0"/>
              </a:rPr>
              <a:t>5mins</a:t>
            </a:r>
            <a:endParaRPr lang="en-GB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30B48CE1-1A47-4369-953D-0FB94087D445}"/>
              </a:ext>
            </a:extLst>
          </p:cNvPr>
          <p:cNvSpPr txBox="1"/>
          <p:nvPr/>
        </p:nvSpPr>
        <p:spPr>
          <a:xfrm rot="16200000">
            <a:off x="2189138" y="2150487"/>
            <a:ext cx="69146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 smtClean="0">
                <a:latin typeface="Arial" pitchFamily="34" charset="0"/>
                <a:cs typeface="Arial" pitchFamily="34" charset="0"/>
              </a:rPr>
              <a:t>30mins</a:t>
            </a:r>
            <a:endParaRPr lang="en-GB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30B48CE1-1A47-4369-953D-0FB94087D445}"/>
              </a:ext>
            </a:extLst>
          </p:cNvPr>
          <p:cNvSpPr txBox="1"/>
          <p:nvPr/>
        </p:nvSpPr>
        <p:spPr>
          <a:xfrm rot="16200000">
            <a:off x="2441166" y="2186491"/>
            <a:ext cx="61945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 smtClean="0">
                <a:latin typeface="Arial" pitchFamily="34" charset="0"/>
                <a:cs typeface="Arial" pitchFamily="34" charset="0"/>
              </a:rPr>
              <a:t>60mins</a:t>
            </a:r>
            <a:endParaRPr lang="en-GB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868145" y="3140968"/>
            <a:ext cx="720080" cy="21602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8" name="Straight Arrow Connector 8">
            <a:extLst>
              <a:ext uri="{FF2B5EF4-FFF2-40B4-BE49-F238E27FC236}">
                <a16:creationId xmlns:a16="http://schemas.microsoft.com/office/drawing/2014/main" xmlns="" id="{73FC063C-0A41-450B-9963-EE5D94FBB617}"/>
              </a:ext>
            </a:extLst>
          </p:cNvPr>
          <p:cNvCxnSpPr/>
          <p:nvPr/>
        </p:nvCxnSpPr>
        <p:spPr>
          <a:xfrm flipH="1">
            <a:off x="6729531" y="3284984"/>
            <a:ext cx="301840" cy="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768E557C-BB6C-4E51-B3E1-1EE4ECB63A0D}"/>
              </a:ext>
            </a:extLst>
          </p:cNvPr>
          <p:cNvSpPr txBox="1"/>
          <p:nvPr/>
        </p:nvSpPr>
        <p:spPr>
          <a:xfrm>
            <a:off x="7308304" y="2996952"/>
            <a:ext cx="827584" cy="46166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 err="1" smtClean="0">
                <a:latin typeface="Arial" pitchFamily="34" charset="0"/>
                <a:cs typeface="Arial" pitchFamily="34" charset="0"/>
              </a:rPr>
              <a:t>Histone</a:t>
            </a:r>
            <a:r>
              <a:rPr lang="en-US" sz="1200" dirty="0" smtClean="0"/>
              <a:t> 3</a:t>
            </a:r>
          </a:p>
          <a:p>
            <a:r>
              <a:rPr lang="en-US" sz="1200" dirty="0" err="1" smtClean="0"/>
              <a:t>Ab</a:t>
            </a:r>
            <a:endParaRPr lang="en-GB" sz="1200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768E557C-BB6C-4E51-B3E1-1EE4ECB63A0D}"/>
              </a:ext>
            </a:extLst>
          </p:cNvPr>
          <p:cNvSpPr txBox="1"/>
          <p:nvPr/>
        </p:nvSpPr>
        <p:spPr>
          <a:xfrm>
            <a:off x="5868144" y="2143889"/>
            <a:ext cx="9361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latin typeface="Arial" pitchFamily="34" charset="0"/>
                <a:cs typeface="Arial" pitchFamily="34" charset="0"/>
              </a:rPr>
              <a:t>Isw1-Flag</a:t>
            </a:r>
            <a:endParaRPr lang="en-GB" sz="1200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21" name="Straight Connector 82">
            <a:extLst>
              <a:ext uri="{FF2B5EF4-FFF2-40B4-BE49-F238E27FC236}">
                <a16:creationId xmlns:a16="http://schemas.microsoft.com/office/drawing/2014/main" xmlns="" id="{B49EEE9D-03DD-4FE1-BCD8-A501D4B4EF99}"/>
              </a:ext>
            </a:extLst>
          </p:cNvPr>
          <p:cNvCxnSpPr>
            <a:cxnSpLocks/>
          </p:cNvCxnSpPr>
          <p:nvPr/>
        </p:nvCxnSpPr>
        <p:spPr>
          <a:xfrm>
            <a:off x="5934734" y="2438469"/>
            <a:ext cx="792088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2" name="矩形 21"/>
          <p:cNvSpPr/>
          <p:nvPr/>
        </p:nvSpPr>
        <p:spPr>
          <a:xfrm>
            <a:off x="4929331" y="2654493"/>
            <a:ext cx="1005403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zh-CN" sz="1000" dirty="0" smtClean="0">
                <a:latin typeface="Arial" pitchFamily="34" charset="0"/>
                <a:cs typeface="Arial" pitchFamily="34" charset="0"/>
              </a:rPr>
              <a:t>CHX(200 </a:t>
            </a:r>
            <a:r>
              <a:rPr lang="en-GB" altLang="zh-CN" sz="1000" dirty="0" smtClean="0">
                <a:latin typeface="Arial" pitchFamily="34" charset="0"/>
                <a:cs typeface="Arial" pitchFamily="34" charset="0"/>
                <a:sym typeface="Symbol"/>
              </a:rPr>
              <a:t></a:t>
            </a:r>
            <a:r>
              <a:rPr lang="en-GB" altLang="zh-CN" sz="1000" dirty="0" smtClean="0">
                <a:latin typeface="Arial" pitchFamily="34" charset="0"/>
                <a:cs typeface="Arial" pitchFamily="34" charset="0"/>
              </a:rPr>
              <a:t>M)</a:t>
            </a:r>
            <a:endParaRPr lang="zh-CN" altLang="en-US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xmlns="" id="{30B48CE1-1A47-4369-953D-0FB94087D445}"/>
              </a:ext>
            </a:extLst>
          </p:cNvPr>
          <p:cNvSpPr txBox="1"/>
          <p:nvPr/>
        </p:nvSpPr>
        <p:spPr>
          <a:xfrm rot="16200000">
            <a:off x="5604101" y="2553080"/>
            <a:ext cx="76347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 smtClean="0">
                <a:latin typeface="Arial" pitchFamily="34" charset="0"/>
                <a:cs typeface="Arial" pitchFamily="34" charset="0"/>
              </a:rPr>
              <a:t>No CHX</a:t>
            </a:r>
            <a:endParaRPr lang="en-GB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xmlns="" id="{30B48CE1-1A47-4369-953D-0FB94087D445}"/>
              </a:ext>
            </a:extLst>
          </p:cNvPr>
          <p:cNvSpPr txBox="1"/>
          <p:nvPr/>
        </p:nvSpPr>
        <p:spPr>
          <a:xfrm rot="16200000">
            <a:off x="5861546" y="2661091"/>
            <a:ext cx="54745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 smtClean="0">
                <a:latin typeface="Arial" pitchFamily="34" charset="0"/>
                <a:cs typeface="Arial" pitchFamily="34" charset="0"/>
              </a:rPr>
              <a:t>5mins</a:t>
            </a:r>
            <a:endParaRPr lang="en-GB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xmlns="" id="{30B48CE1-1A47-4369-953D-0FB94087D445}"/>
              </a:ext>
            </a:extLst>
          </p:cNvPr>
          <p:cNvSpPr txBox="1"/>
          <p:nvPr/>
        </p:nvSpPr>
        <p:spPr>
          <a:xfrm rot="16200000">
            <a:off x="5933554" y="2589083"/>
            <a:ext cx="69146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 smtClean="0">
                <a:latin typeface="Arial" pitchFamily="34" charset="0"/>
                <a:cs typeface="Arial" pitchFamily="34" charset="0"/>
              </a:rPr>
              <a:t>30mins</a:t>
            </a:r>
            <a:endParaRPr lang="en-GB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30B48CE1-1A47-4369-953D-0FB94087D445}"/>
              </a:ext>
            </a:extLst>
          </p:cNvPr>
          <p:cNvSpPr txBox="1"/>
          <p:nvPr/>
        </p:nvSpPr>
        <p:spPr>
          <a:xfrm rot="16200000">
            <a:off x="6185582" y="2625087"/>
            <a:ext cx="61945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 smtClean="0">
                <a:latin typeface="Arial" pitchFamily="34" charset="0"/>
                <a:cs typeface="Arial" pitchFamily="34" charset="0"/>
              </a:rPr>
              <a:t>60mins</a:t>
            </a:r>
            <a:endParaRPr lang="en-GB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7" name="右大括号 26"/>
          <p:cNvSpPr/>
          <p:nvPr/>
        </p:nvSpPr>
        <p:spPr>
          <a:xfrm>
            <a:off x="6948264" y="2985919"/>
            <a:ext cx="288032" cy="515089"/>
          </a:xfrm>
          <a:prstGeom prst="rightBrace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 descr="flag 2.tif"/>
          <p:cNvPicPr>
            <a:picLocks noChangeAspect="1"/>
          </p:cNvPicPr>
          <p:nvPr/>
        </p:nvPicPr>
        <p:blipFill>
          <a:blip r:embed="rId2" cstate="print">
            <a:lum contrast="-10000"/>
          </a:blip>
          <a:stretch>
            <a:fillRect/>
          </a:stretch>
        </p:blipFill>
        <p:spPr>
          <a:xfrm>
            <a:off x="827584" y="3429000"/>
            <a:ext cx="3419856" cy="2554224"/>
          </a:xfrm>
          <a:prstGeom prst="rect">
            <a:avLst/>
          </a:prstGeom>
        </p:spPr>
      </p:pic>
      <p:pic>
        <p:nvPicPr>
          <p:cNvPr id="31" name="图片 30" descr="histone 2.tif"/>
          <p:cNvPicPr>
            <a:picLocks noChangeAspect="1"/>
          </p:cNvPicPr>
          <p:nvPr/>
        </p:nvPicPr>
        <p:blipFill>
          <a:blip r:embed="rId3" cstate="print">
            <a:lum contrast="-10000"/>
          </a:blip>
          <a:stretch>
            <a:fillRect/>
          </a:stretch>
        </p:blipFill>
        <p:spPr>
          <a:xfrm>
            <a:off x="5004048" y="3501008"/>
            <a:ext cx="3419856" cy="2554224"/>
          </a:xfrm>
          <a:prstGeom prst="rect">
            <a:avLst/>
          </a:prstGeom>
        </p:spPr>
      </p:pic>
      <p:pic>
        <p:nvPicPr>
          <p:cNvPr id="28" name="图片 27" descr="flag 1.tif"/>
          <p:cNvPicPr>
            <a:picLocks noChangeAspect="1"/>
          </p:cNvPicPr>
          <p:nvPr/>
        </p:nvPicPr>
        <p:blipFill>
          <a:blip r:embed="rId4" cstate="print">
            <a:lum contrast="-10000"/>
          </a:blip>
          <a:stretch>
            <a:fillRect/>
          </a:stretch>
        </p:blipFill>
        <p:spPr>
          <a:xfrm>
            <a:off x="864112" y="692696"/>
            <a:ext cx="3419856" cy="2554224"/>
          </a:xfrm>
          <a:prstGeom prst="rect">
            <a:avLst/>
          </a:prstGeom>
        </p:spPr>
      </p:pic>
      <p:pic>
        <p:nvPicPr>
          <p:cNvPr id="29" name="图片 28" descr="histone 1.tif"/>
          <p:cNvPicPr>
            <a:picLocks noChangeAspect="1"/>
          </p:cNvPicPr>
          <p:nvPr/>
        </p:nvPicPr>
        <p:blipFill>
          <a:blip r:embed="rId5" cstate="print">
            <a:lum contrast="-10000"/>
          </a:blip>
          <a:stretch>
            <a:fillRect/>
          </a:stretch>
        </p:blipFill>
        <p:spPr>
          <a:xfrm>
            <a:off x="5004048" y="730760"/>
            <a:ext cx="3419856" cy="255422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78F1B918-5CE1-4D79-8A6B-83E84F132F9D}"/>
              </a:ext>
            </a:extLst>
          </p:cNvPr>
          <p:cNvSpPr txBox="1"/>
          <p:nvPr/>
        </p:nvSpPr>
        <p:spPr>
          <a:xfrm>
            <a:off x="179512" y="271681"/>
            <a:ext cx="248401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Figure </a:t>
            </a:r>
            <a:r>
              <a:rPr lang="en-GB" sz="1200" dirty="0" smtClean="0"/>
              <a:t>5</a:t>
            </a:r>
            <a:r>
              <a:rPr lang="en-US" altLang="zh-CN" sz="1200" dirty="0" err="1" smtClean="0"/>
              <a:t>i</a:t>
            </a:r>
            <a:r>
              <a:rPr lang="en-GB" sz="1200" dirty="0" smtClean="0"/>
              <a:t> </a:t>
            </a:r>
            <a:r>
              <a:rPr lang="en-GB" altLang="zh-CN" sz="1200" dirty="0" smtClean="0"/>
              <a:t> Isw1 K97R protein stability</a:t>
            </a:r>
            <a:endParaRPr lang="en-GB" altLang="zh-CN" sz="12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9652192C-9AEB-4139-B828-D0583FCB3CAF}"/>
              </a:ext>
            </a:extLst>
          </p:cNvPr>
          <p:cNvSpPr txBox="1"/>
          <p:nvPr/>
        </p:nvSpPr>
        <p:spPr>
          <a:xfrm>
            <a:off x="195725" y="6221254"/>
            <a:ext cx="5856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Samples were run </a:t>
            </a:r>
            <a:r>
              <a:rPr lang="en-GB" sz="1200" dirty="0" smtClean="0"/>
              <a:t>and </a:t>
            </a:r>
            <a:r>
              <a:rPr lang="en-GB" sz="1200" dirty="0"/>
              <a:t>membrane were cut prior to incubation with the indicated antibody.</a:t>
            </a:r>
          </a:p>
          <a:p>
            <a:r>
              <a:rPr lang="en-GB" sz="1200" dirty="0" smtClean="0"/>
              <a:t>Red </a:t>
            </a:r>
            <a:r>
              <a:rPr lang="en-GB" sz="1200" dirty="0"/>
              <a:t>square indicates the image used in the figure and arrow points to the band of interest.</a:t>
            </a:r>
          </a:p>
        </p:txBody>
      </p:sp>
      <p:sp>
        <p:nvSpPr>
          <p:cNvPr id="7" name="右大括号 6"/>
          <p:cNvSpPr/>
          <p:nvPr/>
        </p:nvSpPr>
        <p:spPr>
          <a:xfrm>
            <a:off x="3456384" y="1880947"/>
            <a:ext cx="288032" cy="504057"/>
          </a:xfrm>
          <a:prstGeom prst="rightBrace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768E557C-BB6C-4E51-B3E1-1EE4ECB63A0D}"/>
              </a:ext>
            </a:extLst>
          </p:cNvPr>
          <p:cNvSpPr txBox="1"/>
          <p:nvPr/>
        </p:nvSpPr>
        <p:spPr>
          <a:xfrm>
            <a:off x="3816424" y="1923339"/>
            <a:ext cx="504056" cy="46166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 smtClean="0">
                <a:latin typeface="Arial" pitchFamily="34" charset="0"/>
                <a:cs typeface="Arial" pitchFamily="34" charset="0"/>
              </a:rPr>
              <a:t>Flag</a:t>
            </a:r>
          </a:p>
          <a:p>
            <a:r>
              <a:rPr lang="en-US" sz="1200" dirty="0" err="1" smtClean="0">
                <a:latin typeface="Arial" pitchFamily="34" charset="0"/>
                <a:cs typeface="Arial" pitchFamily="34" charset="0"/>
              </a:rPr>
              <a:t>Ab</a:t>
            </a:r>
            <a:endParaRPr lang="en-GB" sz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768E557C-BB6C-4E51-B3E1-1EE4ECB63A0D}"/>
              </a:ext>
            </a:extLst>
          </p:cNvPr>
          <p:cNvSpPr txBox="1"/>
          <p:nvPr/>
        </p:nvSpPr>
        <p:spPr>
          <a:xfrm>
            <a:off x="2520279" y="944844"/>
            <a:ext cx="9361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latin typeface="Arial" pitchFamily="34" charset="0"/>
                <a:cs typeface="Arial" pitchFamily="34" charset="0"/>
              </a:rPr>
              <a:t>Isw1-Flag</a:t>
            </a:r>
            <a:endParaRPr lang="en-GB" sz="1200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1" name="Straight Connector 82">
            <a:extLst>
              <a:ext uri="{FF2B5EF4-FFF2-40B4-BE49-F238E27FC236}">
                <a16:creationId xmlns:a16="http://schemas.microsoft.com/office/drawing/2014/main" xmlns="" id="{B49EEE9D-03DD-4FE1-BCD8-A501D4B4EF99}"/>
              </a:ext>
            </a:extLst>
          </p:cNvPr>
          <p:cNvCxnSpPr>
            <a:cxnSpLocks/>
          </p:cNvCxnSpPr>
          <p:nvPr/>
        </p:nvCxnSpPr>
        <p:spPr>
          <a:xfrm>
            <a:off x="2520279" y="1243909"/>
            <a:ext cx="792088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1514876" y="1459933"/>
            <a:ext cx="1005403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zh-CN" sz="1000" dirty="0" smtClean="0">
                <a:latin typeface="Arial" pitchFamily="34" charset="0"/>
                <a:cs typeface="Arial" pitchFamily="34" charset="0"/>
              </a:rPr>
              <a:t>CHX(200 </a:t>
            </a:r>
            <a:r>
              <a:rPr lang="en-GB" altLang="zh-CN" sz="1000" dirty="0" smtClean="0">
                <a:latin typeface="Arial" pitchFamily="34" charset="0"/>
                <a:cs typeface="Arial" pitchFamily="34" charset="0"/>
                <a:sym typeface="Symbol"/>
              </a:rPr>
              <a:t></a:t>
            </a:r>
            <a:r>
              <a:rPr lang="en-GB" altLang="zh-CN" sz="1000" dirty="0" smtClean="0">
                <a:latin typeface="Arial" pitchFamily="34" charset="0"/>
                <a:cs typeface="Arial" pitchFamily="34" charset="0"/>
              </a:rPr>
              <a:t>M)</a:t>
            </a:r>
            <a:endParaRPr lang="zh-CN" altLang="en-US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30B48CE1-1A47-4369-953D-0FB94087D445}"/>
              </a:ext>
            </a:extLst>
          </p:cNvPr>
          <p:cNvSpPr txBox="1"/>
          <p:nvPr/>
        </p:nvSpPr>
        <p:spPr>
          <a:xfrm rot="16200000">
            <a:off x="2189646" y="1358520"/>
            <a:ext cx="76347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 smtClean="0">
                <a:latin typeface="Arial" pitchFamily="34" charset="0"/>
                <a:cs typeface="Arial" pitchFamily="34" charset="0"/>
              </a:rPr>
              <a:t>No CHX</a:t>
            </a:r>
            <a:endParaRPr lang="en-GB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30B48CE1-1A47-4369-953D-0FB94087D445}"/>
              </a:ext>
            </a:extLst>
          </p:cNvPr>
          <p:cNvSpPr txBox="1"/>
          <p:nvPr/>
        </p:nvSpPr>
        <p:spPr>
          <a:xfrm rot="16200000">
            <a:off x="2441674" y="1466531"/>
            <a:ext cx="54745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 smtClean="0">
                <a:latin typeface="Arial" pitchFamily="34" charset="0"/>
                <a:cs typeface="Arial" pitchFamily="34" charset="0"/>
              </a:rPr>
              <a:t>5mins</a:t>
            </a:r>
            <a:endParaRPr lang="en-GB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30B48CE1-1A47-4369-953D-0FB94087D445}"/>
              </a:ext>
            </a:extLst>
          </p:cNvPr>
          <p:cNvSpPr txBox="1"/>
          <p:nvPr/>
        </p:nvSpPr>
        <p:spPr>
          <a:xfrm rot="16200000">
            <a:off x="2585690" y="1394523"/>
            <a:ext cx="69146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 smtClean="0">
                <a:latin typeface="Arial" pitchFamily="34" charset="0"/>
                <a:cs typeface="Arial" pitchFamily="34" charset="0"/>
              </a:rPr>
              <a:t>30mins</a:t>
            </a:r>
            <a:endParaRPr lang="en-GB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30B48CE1-1A47-4369-953D-0FB94087D445}"/>
              </a:ext>
            </a:extLst>
          </p:cNvPr>
          <p:cNvSpPr txBox="1"/>
          <p:nvPr/>
        </p:nvSpPr>
        <p:spPr>
          <a:xfrm rot="16200000">
            <a:off x="2837718" y="1430527"/>
            <a:ext cx="61945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 smtClean="0">
                <a:latin typeface="Arial" pitchFamily="34" charset="0"/>
                <a:cs typeface="Arial" pitchFamily="34" charset="0"/>
              </a:rPr>
              <a:t>60mins</a:t>
            </a:r>
            <a:endParaRPr lang="en-GB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768E557C-BB6C-4E51-B3E1-1EE4ECB63A0D}"/>
              </a:ext>
            </a:extLst>
          </p:cNvPr>
          <p:cNvSpPr txBox="1"/>
          <p:nvPr/>
        </p:nvSpPr>
        <p:spPr>
          <a:xfrm>
            <a:off x="7704856" y="1880948"/>
            <a:ext cx="827584" cy="46166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 err="1" smtClean="0">
                <a:latin typeface="Arial" pitchFamily="34" charset="0"/>
                <a:cs typeface="Arial" pitchFamily="34" charset="0"/>
              </a:rPr>
              <a:t>Histone</a:t>
            </a:r>
            <a:r>
              <a:rPr lang="en-US" sz="1200" dirty="0" smtClean="0"/>
              <a:t> 3</a:t>
            </a:r>
          </a:p>
          <a:p>
            <a:r>
              <a:rPr lang="en-US" sz="1200" dirty="0" err="1" smtClean="0"/>
              <a:t>Ab</a:t>
            </a:r>
            <a:endParaRPr lang="en-GB" sz="1200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768E557C-BB6C-4E51-B3E1-1EE4ECB63A0D}"/>
              </a:ext>
            </a:extLst>
          </p:cNvPr>
          <p:cNvSpPr txBox="1"/>
          <p:nvPr/>
        </p:nvSpPr>
        <p:spPr>
          <a:xfrm>
            <a:off x="6264696" y="1027885"/>
            <a:ext cx="9361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latin typeface="Arial" pitchFamily="34" charset="0"/>
                <a:cs typeface="Arial" pitchFamily="34" charset="0"/>
              </a:rPr>
              <a:t>Isw1-Flag</a:t>
            </a:r>
            <a:endParaRPr lang="en-GB" sz="1200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21" name="Straight Connector 82">
            <a:extLst>
              <a:ext uri="{FF2B5EF4-FFF2-40B4-BE49-F238E27FC236}">
                <a16:creationId xmlns:a16="http://schemas.microsoft.com/office/drawing/2014/main" xmlns="" id="{B49EEE9D-03DD-4FE1-BCD8-A501D4B4EF99}"/>
              </a:ext>
            </a:extLst>
          </p:cNvPr>
          <p:cNvCxnSpPr>
            <a:cxnSpLocks/>
          </p:cNvCxnSpPr>
          <p:nvPr/>
        </p:nvCxnSpPr>
        <p:spPr>
          <a:xfrm>
            <a:off x="6331286" y="1322465"/>
            <a:ext cx="792088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2" name="矩形 21"/>
          <p:cNvSpPr/>
          <p:nvPr/>
        </p:nvSpPr>
        <p:spPr>
          <a:xfrm>
            <a:off x="5325883" y="1538489"/>
            <a:ext cx="1005403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zh-CN" sz="1000" dirty="0" smtClean="0">
                <a:latin typeface="Arial" pitchFamily="34" charset="0"/>
                <a:cs typeface="Arial" pitchFamily="34" charset="0"/>
              </a:rPr>
              <a:t>CHX(200 </a:t>
            </a:r>
            <a:r>
              <a:rPr lang="en-GB" altLang="zh-CN" sz="1000" dirty="0" smtClean="0">
                <a:latin typeface="Arial" pitchFamily="34" charset="0"/>
                <a:cs typeface="Arial" pitchFamily="34" charset="0"/>
                <a:sym typeface="Symbol"/>
              </a:rPr>
              <a:t></a:t>
            </a:r>
            <a:r>
              <a:rPr lang="en-GB" altLang="zh-CN" sz="1000" dirty="0" smtClean="0">
                <a:latin typeface="Arial" pitchFamily="34" charset="0"/>
                <a:cs typeface="Arial" pitchFamily="34" charset="0"/>
              </a:rPr>
              <a:t>M)</a:t>
            </a:r>
            <a:endParaRPr lang="zh-CN" altLang="en-US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xmlns="" id="{30B48CE1-1A47-4369-953D-0FB94087D445}"/>
              </a:ext>
            </a:extLst>
          </p:cNvPr>
          <p:cNvSpPr txBox="1"/>
          <p:nvPr/>
        </p:nvSpPr>
        <p:spPr>
          <a:xfrm rot="16200000">
            <a:off x="6000653" y="1437076"/>
            <a:ext cx="76347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 smtClean="0">
                <a:latin typeface="Arial" pitchFamily="34" charset="0"/>
                <a:cs typeface="Arial" pitchFamily="34" charset="0"/>
              </a:rPr>
              <a:t>No CHX</a:t>
            </a:r>
            <a:endParaRPr lang="en-GB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xmlns="" id="{30B48CE1-1A47-4369-953D-0FB94087D445}"/>
              </a:ext>
            </a:extLst>
          </p:cNvPr>
          <p:cNvSpPr txBox="1"/>
          <p:nvPr/>
        </p:nvSpPr>
        <p:spPr>
          <a:xfrm rot="16200000">
            <a:off x="6258098" y="1545087"/>
            <a:ext cx="54745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 smtClean="0">
                <a:latin typeface="Arial" pitchFamily="34" charset="0"/>
                <a:cs typeface="Arial" pitchFamily="34" charset="0"/>
              </a:rPr>
              <a:t>5mins</a:t>
            </a:r>
            <a:endParaRPr lang="en-GB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xmlns="" id="{30B48CE1-1A47-4369-953D-0FB94087D445}"/>
              </a:ext>
            </a:extLst>
          </p:cNvPr>
          <p:cNvSpPr txBox="1"/>
          <p:nvPr/>
        </p:nvSpPr>
        <p:spPr>
          <a:xfrm rot="16200000">
            <a:off x="6330106" y="1473079"/>
            <a:ext cx="69146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 smtClean="0">
                <a:latin typeface="Arial" pitchFamily="34" charset="0"/>
                <a:cs typeface="Arial" pitchFamily="34" charset="0"/>
              </a:rPr>
              <a:t>30mins</a:t>
            </a:r>
            <a:endParaRPr lang="en-GB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30B48CE1-1A47-4369-953D-0FB94087D445}"/>
              </a:ext>
            </a:extLst>
          </p:cNvPr>
          <p:cNvSpPr txBox="1"/>
          <p:nvPr/>
        </p:nvSpPr>
        <p:spPr>
          <a:xfrm rot="16200000">
            <a:off x="6582134" y="1509083"/>
            <a:ext cx="61945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 smtClean="0">
                <a:latin typeface="Arial" pitchFamily="34" charset="0"/>
                <a:cs typeface="Arial" pitchFamily="34" charset="0"/>
              </a:rPr>
              <a:t>60mins</a:t>
            </a:r>
            <a:endParaRPr lang="en-GB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7" name="右大括号 26"/>
          <p:cNvSpPr/>
          <p:nvPr/>
        </p:nvSpPr>
        <p:spPr>
          <a:xfrm>
            <a:off x="7344816" y="1869915"/>
            <a:ext cx="288032" cy="515089"/>
          </a:xfrm>
          <a:prstGeom prst="rightBrace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右大括号 32"/>
          <p:cNvSpPr/>
          <p:nvPr/>
        </p:nvSpPr>
        <p:spPr>
          <a:xfrm>
            <a:off x="3347864" y="4149079"/>
            <a:ext cx="288032" cy="504057"/>
          </a:xfrm>
          <a:prstGeom prst="rightBrace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xmlns="" id="{768E557C-BB6C-4E51-B3E1-1EE4ECB63A0D}"/>
              </a:ext>
            </a:extLst>
          </p:cNvPr>
          <p:cNvSpPr txBox="1"/>
          <p:nvPr/>
        </p:nvSpPr>
        <p:spPr>
          <a:xfrm>
            <a:off x="3707904" y="4191471"/>
            <a:ext cx="504056" cy="46166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 smtClean="0">
                <a:latin typeface="Arial" pitchFamily="34" charset="0"/>
                <a:cs typeface="Arial" pitchFamily="34" charset="0"/>
              </a:rPr>
              <a:t>Flag</a:t>
            </a:r>
          </a:p>
          <a:p>
            <a:r>
              <a:rPr lang="en-US" sz="1200" dirty="0" err="1" smtClean="0">
                <a:latin typeface="Arial" pitchFamily="34" charset="0"/>
                <a:cs typeface="Arial" pitchFamily="34" charset="0"/>
              </a:rPr>
              <a:t>Ab</a:t>
            </a:r>
            <a:endParaRPr lang="en-GB" sz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xmlns="" id="{768E557C-BB6C-4E51-B3E1-1EE4ECB63A0D}"/>
              </a:ext>
            </a:extLst>
          </p:cNvPr>
          <p:cNvSpPr txBox="1"/>
          <p:nvPr/>
        </p:nvSpPr>
        <p:spPr>
          <a:xfrm>
            <a:off x="2411759" y="3212976"/>
            <a:ext cx="9361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latin typeface="Arial" pitchFamily="34" charset="0"/>
                <a:cs typeface="Arial" pitchFamily="34" charset="0"/>
              </a:rPr>
              <a:t>Isw1-Flag</a:t>
            </a:r>
            <a:endParaRPr lang="en-GB" sz="1200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37" name="Straight Connector 82">
            <a:extLst>
              <a:ext uri="{FF2B5EF4-FFF2-40B4-BE49-F238E27FC236}">
                <a16:creationId xmlns:a16="http://schemas.microsoft.com/office/drawing/2014/main" xmlns="" id="{B49EEE9D-03DD-4FE1-BCD8-A501D4B4EF99}"/>
              </a:ext>
            </a:extLst>
          </p:cNvPr>
          <p:cNvCxnSpPr>
            <a:cxnSpLocks/>
          </p:cNvCxnSpPr>
          <p:nvPr/>
        </p:nvCxnSpPr>
        <p:spPr>
          <a:xfrm>
            <a:off x="2411759" y="3512041"/>
            <a:ext cx="792088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8" name="矩形 37"/>
          <p:cNvSpPr/>
          <p:nvPr/>
        </p:nvSpPr>
        <p:spPr>
          <a:xfrm>
            <a:off x="1406356" y="3728065"/>
            <a:ext cx="1005403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zh-CN" sz="1000" dirty="0" smtClean="0">
                <a:latin typeface="Arial" pitchFamily="34" charset="0"/>
                <a:cs typeface="Arial" pitchFamily="34" charset="0"/>
              </a:rPr>
              <a:t>CHX(200 </a:t>
            </a:r>
            <a:r>
              <a:rPr lang="en-GB" altLang="zh-CN" sz="1000" dirty="0" smtClean="0">
                <a:latin typeface="Arial" pitchFamily="34" charset="0"/>
                <a:cs typeface="Arial" pitchFamily="34" charset="0"/>
                <a:sym typeface="Symbol"/>
              </a:rPr>
              <a:t></a:t>
            </a:r>
            <a:r>
              <a:rPr lang="en-GB" altLang="zh-CN" sz="1000" dirty="0" smtClean="0">
                <a:latin typeface="Arial" pitchFamily="34" charset="0"/>
                <a:cs typeface="Arial" pitchFamily="34" charset="0"/>
              </a:rPr>
              <a:t>M)</a:t>
            </a:r>
            <a:endParaRPr lang="zh-CN" altLang="en-US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xmlns="" id="{30B48CE1-1A47-4369-953D-0FB94087D445}"/>
              </a:ext>
            </a:extLst>
          </p:cNvPr>
          <p:cNvSpPr txBox="1"/>
          <p:nvPr/>
        </p:nvSpPr>
        <p:spPr>
          <a:xfrm rot="16200000">
            <a:off x="2081126" y="3626652"/>
            <a:ext cx="76347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 smtClean="0">
                <a:latin typeface="Arial" pitchFamily="34" charset="0"/>
                <a:cs typeface="Arial" pitchFamily="34" charset="0"/>
              </a:rPr>
              <a:t>No CHX</a:t>
            </a:r>
            <a:endParaRPr lang="en-GB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xmlns="" id="{30B48CE1-1A47-4369-953D-0FB94087D445}"/>
              </a:ext>
            </a:extLst>
          </p:cNvPr>
          <p:cNvSpPr txBox="1"/>
          <p:nvPr/>
        </p:nvSpPr>
        <p:spPr>
          <a:xfrm rot="16200000">
            <a:off x="2333154" y="3734663"/>
            <a:ext cx="54745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 smtClean="0">
                <a:latin typeface="Arial" pitchFamily="34" charset="0"/>
                <a:cs typeface="Arial" pitchFamily="34" charset="0"/>
              </a:rPr>
              <a:t>5mins</a:t>
            </a:r>
            <a:endParaRPr lang="en-GB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xmlns="" id="{30B48CE1-1A47-4369-953D-0FB94087D445}"/>
              </a:ext>
            </a:extLst>
          </p:cNvPr>
          <p:cNvSpPr txBox="1"/>
          <p:nvPr/>
        </p:nvSpPr>
        <p:spPr>
          <a:xfrm rot="16200000">
            <a:off x="2477170" y="3662655"/>
            <a:ext cx="69146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 smtClean="0">
                <a:latin typeface="Arial" pitchFamily="34" charset="0"/>
                <a:cs typeface="Arial" pitchFamily="34" charset="0"/>
              </a:rPr>
              <a:t>30mins</a:t>
            </a:r>
            <a:endParaRPr lang="en-GB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xmlns="" id="{30B48CE1-1A47-4369-953D-0FB94087D445}"/>
              </a:ext>
            </a:extLst>
          </p:cNvPr>
          <p:cNvSpPr txBox="1"/>
          <p:nvPr/>
        </p:nvSpPr>
        <p:spPr>
          <a:xfrm rot="16200000">
            <a:off x="2729198" y="3698659"/>
            <a:ext cx="61945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 smtClean="0">
                <a:latin typeface="Arial" pitchFamily="34" charset="0"/>
                <a:cs typeface="Arial" pitchFamily="34" charset="0"/>
              </a:rPr>
              <a:t>60mins</a:t>
            </a:r>
            <a:endParaRPr lang="en-GB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xmlns="" id="{768E557C-BB6C-4E51-B3E1-1EE4ECB63A0D}"/>
              </a:ext>
            </a:extLst>
          </p:cNvPr>
          <p:cNvSpPr txBox="1"/>
          <p:nvPr/>
        </p:nvSpPr>
        <p:spPr>
          <a:xfrm>
            <a:off x="7671053" y="4354071"/>
            <a:ext cx="827584" cy="46166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 err="1" smtClean="0">
                <a:latin typeface="Arial" pitchFamily="34" charset="0"/>
                <a:cs typeface="Arial" pitchFamily="34" charset="0"/>
              </a:rPr>
              <a:t>Histone</a:t>
            </a:r>
            <a:r>
              <a:rPr lang="en-US" sz="1200" dirty="0" smtClean="0"/>
              <a:t> 3</a:t>
            </a:r>
          </a:p>
          <a:p>
            <a:r>
              <a:rPr lang="en-US" sz="1200" dirty="0" err="1" smtClean="0"/>
              <a:t>Ab</a:t>
            </a:r>
            <a:endParaRPr lang="en-GB" sz="1200" dirty="0"/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xmlns="" id="{768E557C-BB6C-4E51-B3E1-1EE4ECB63A0D}"/>
              </a:ext>
            </a:extLst>
          </p:cNvPr>
          <p:cNvSpPr txBox="1"/>
          <p:nvPr/>
        </p:nvSpPr>
        <p:spPr>
          <a:xfrm>
            <a:off x="6230893" y="3501008"/>
            <a:ext cx="9361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latin typeface="Arial" pitchFamily="34" charset="0"/>
                <a:cs typeface="Arial" pitchFamily="34" charset="0"/>
              </a:rPr>
              <a:t>Isw1-Flag</a:t>
            </a:r>
            <a:endParaRPr lang="en-GB" sz="1200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47" name="Straight Connector 82">
            <a:extLst>
              <a:ext uri="{FF2B5EF4-FFF2-40B4-BE49-F238E27FC236}">
                <a16:creationId xmlns:a16="http://schemas.microsoft.com/office/drawing/2014/main" xmlns="" id="{B49EEE9D-03DD-4FE1-BCD8-A501D4B4EF99}"/>
              </a:ext>
            </a:extLst>
          </p:cNvPr>
          <p:cNvCxnSpPr>
            <a:cxnSpLocks/>
          </p:cNvCxnSpPr>
          <p:nvPr/>
        </p:nvCxnSpPr>
        <p:spPr>
          <a:xfrm>
            <a:off x="6297483" y="3795588"/>
            <a:ext cx="792088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8" name="矩形 47"/>
          <p:cNvSpPr/>
          <p:nvPr/>
        </p:nvSpPr>
        <p:spPr>
          <a:xfrm>
            <a:off x="5292080" y="4011612"/>
            <a:ext cx="1005403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zh-CN" sz="1000" dirty="0" smtClean="0">
                <a:latin typeface="Arial" pitchFamily="34" charset="0"/>
                <a:cs typeface="Arial" pitchFamily="34" charset="0"/>
              </a:rPr>
              <a:t>CHX(200 </a:t>
            </a:r>
            <a:r>
              <a:rPr lang="en-GB" altLang="zh-CN" sz="1000" dirty="0" smtClean="0">
                <a:latin typeface="Arial" pitchFamily="34" charset="0"/>
                <a:cs typeface="Arial" pitchFamily="34" charset="0"/>
                <a:sym typeface="Symbol"/>
              </a:rPr>
              <a:t></a:t>
            </a:r>
            <a:r>
              <a:rPr lang="en-GB" altLang="zh-CN" sz="1000" dirty="0" smtClean="0">
                <a:latin typeface="Arial" pitchFamily="34" charset="0"/>
                <a:cs typeface="Arial" pitchFamily="34" charset="0"/>
              </a:rPr>
              <a:t>M)</a:t>
            </a:r>
            <a:endParaRPr lang="zh-CN" altLang="en-US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xmlns="" id="{30B48CE1-1A47-4369-953D-0FB94087D445}"/>
              </a:ext>
            </a:extLst>
          </p:cNvPr>
          <p:cNvSpPr txBox="1"/>
          <p:nvPr/>
        </p:nvSpPr>
        <p:spPr>
          <a:xfrm rot="16200000">
            <a:off x="5966850" y="3910199"/>
            <a:ext cx="76347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 smtClean="0">
                <a:latin typeface="Arial" pitchFamily="34" charset="0"/>
                <a:cs typeface="Arial" pitchFamily="34" charset="0"/>
              </a:rPr>
              <a:t>No CHX</a:t>
            </a:r>
            <a:endParaRPr lang="en-GB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xmlns="" id="{30B48CE1-1A47-4369-953D-0FB94087D445}"/>
              </a:ext>
            </a:extLst>
          </p:cNvPr>
          <p:cNvSpPr txBox="1"/>
          <p:nvPr/>
        </p:nvSpPr>
        <p:spPr>
          <a:xfrm rot="16200000">
            <a:off x="6224295" y="4018210"/>
            <a:ext cx="54745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 smtClean="0">
                <a:latin typeface="Arial" pitchFamily="34" charset="0"/>
                <a:cs typeface="Arial" pitchFamily="34" charset="0"/>
              </a:rPr>
              <a:t>5mins</a:t>
            </a:r>
            <a:endParaRPr lang="en-GB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xmlns="" id="{30B48CE1-1A47-4369-953D-0FB94087D445}"/>
              </a:ext>
            </a:extLst>
          </p:cNvPr>
          <p:cNvSpPr txBox="1"/>
          <p:nvPr/>
        </p:nvSpPr>
        <p:spPr>
          <a:xfrm rot="16200000">
            <a:off x="6296303" y="3946202"/>
            <a:ext cx="69146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 smtClean="0">
                <a:latin typeface="Arial" pitchFamily="34" charset="0"/>
                <a:cs typeface="Arial" pitchFamily="34" charset="0"/>
              </a:rPr>
              <a:t>30mins</a:t>
            </a:r>
            <a:endParaRPr lang="en-GB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xmlns="" id="{30B48CE1-1A47-4369-953D-0FB94087D445}"/>
              </a:ext>
            </a:extLst>
          </p:cNvPr>
          <p:cNvSpPr txBox="1"/>
          <p:nvPr/>
        </p:nvSpPr>
        <p:spPr>
          <a:xfrm rot="16200000">
            <a:off x="6548331" y="3982206"/>
            <a:ext cx="61945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 smtClean="0">
                <a:latin typeface="Arial" pitchFamily="34" charset="0"/>
                <a:cs typeface="Arial" pitchFamily="34" charset="0"/>
              </a:rPr>
              <a:t>60mins</a:t>
            </a:r>
            <a:endParaRPr lang="en-GB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3" name="右大括号 52"/>
          <p:cNvSpPr/>
          <p:nvPr/>
        </p:nvSpPr>
        <p:spPr>
          <a:xfrm>
            <a:off x="7311013" y="4343038"/>
            <a:ext cx="288032" cy="515089"/>
          </a:xfrm>
          <a:prstGeom prst="rightBrace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E:\数据数据数据数据\2023 02 13补充数据\补充数据 ai excel word\FLC FLAG 1.tif"/>
          <p:cNvPicPr>
            <a:picLocks noChangeAspect="1" noChangeArrowheads="1"/>
          </p:cNvPicPr>
          <p:nvPr/>
        </p:nvPicPr>
        <p:blipFill>
          <a:blip r:embed="rId2" cstate="print">
            <a:lum contrast="-10000"/>
          </a:blip>
          <a:srcRect/>
          <a:stretch>
            <a:fillRect/>
          </a:stretch>
        </p:blipFill>
        <p:spPr bwMode="auto">
          <a:xfrm>
            <a:off x="4283968" y="946721"/>
            <a:ext cx="3419475" cy="2554288"/>
          </a:xfrm>
          <a:prstGeom prst="rect">
            <a:avLst/>
          </a:prstGeom>
          <a:noFill/>
        </p:spPr>
      </p:pic>
      <p:pic>
        <p:nvPicPr>
          <p:cNvPr id="2" name="Picture 2" descr="E:\数据数据数据数据\2023 02 13补充数据\补充数据 ai excel word\FLC KAC 1.tif"/>
          <p:cNvPicPr>
            <a:picLocks noChangeAspect="1" noChangeArrowheads="1"/>
          </p:cNvPicPr>
          <p:nvPr/>
        </p:nvPicPr>
        <p:blipFill>
          <a:blip r:embed="rId3" cstate="print">
            <a:lum contrast="-10000"/>
          </a:blip>
          <a:srcRect/>
          <a:stretch>
            <a:fillRect/>
          </a:stretch>
        </p:blipFill>
        <p:spPr bwMode="auto">
          <a:xfrm>
            <a:off x="755576" y="946721"/>
            <a:ext cx="3419475" cy="2554287"/>
          </a:xfrm>
          <a:prstGeom prst="rect">
            <a:avLst/>
          </a:prstGeom>
          <a:noFill/>
        </p:spPr>
      </p:pic>
      <p:pic>
        <p:nvPicPr>
          <p:cNvPr id="3" name="Picture 3" descr="E:\数据数据数据数据\2023 02 13补充数据\补充数据 ai excel word\FLC KAC 2.tif"/>
          <p:cNvPicPr>
            <a:picLocks noChangeAspect="1" noChangeArrowheads="1"/>
          </p:cNvPicPr>
          <p:nvPr/>
        </p:nvPicPr>
        <p:blipFill>
          <a:blip r:embed="rId4" cstate="print">
            <a:lum contrast="-10000"/>
          </a:blip>
          <a:srcRect/>
          <a:stretch>
            <a:fillRect/>
          </a:stretch>
        </p:blipFill>
        <p:spPr bwMode="auto">
          <a:xfrm>
            <a:off x="755576" y="3573016"/>
            <a:ext cx="3419475" cy="2554287"/>
          </a:xfrm>
          <a:prstGeom prst="rect">
            <a:avLst/>
          </a:prstGeom>
          <a:noFill/>
        </p:spPr>
      </p:pic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78F1B918-5CE1-4D79-8A6B-83E84F132F9D}"/>
              </a:ext>
            </a:extLst>
          </p:cNvPr>
          <p:cNvSpPr txBox="1"/>
          <p:nvPr/>
        </p:nvSpPr>
        <p:spPr>
          <a:xfrm>
            <a:off x="179512" y="271681"/>
            <a:ext cx="254582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Figure </a:t>
            </a:r>
            <a:r>
              <a:rPr lang="en-GB" sz="1200" dirty="0" smtClean="0"/>
              <a:t>5a </a:t>
            </a:r>
            <a:r>
              <a:rPr lang="en-GB" altLang="zh-CN" sz="1200" dirty="0" err="1" smtClean="0"/>
              <a:t>Acetylation</a:t>
            </a:r>
            <a:r>
              <a:rPr lang="en-GB" altLang="zh-CN" sz="1200" dirty="0" smtClean="0"/>
              <a:t> analysis of Isw1 </a:t>
            </a:r>
            <a:endParaRPr lang="en-GB" sz="12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9652192C-9AEB-4139-B828-D0583FCB3CAF}"/>
              </a:ext>
            </a:extLst>
          </p:cNvPr>
          <p:cNvSpPr txBox="1"/>
          <p:nvPr/>
        </p:nvSpPr>
        <p:spPr>
          <a:xfrm>
            <a:off x="195725" y="6221254"/>
            <a:ext cx="5856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Samples were run </a:t>
            </a:r>
            <a:r>
              <a:rPr lang="en-GB" sz="1200" dirty="0" smtClean="0"/>
              <a:t>and </a:t>
            </a:r>
            <a:r>
              <a:rPr lang="en-GB" sz="1200" dirty="0"/>
              <a:t>membrane were cut prior to incubation with the indicated antibody.</a:t>
            </a:r>
          </a:p>
          <a:p>
            <a:r>
              <a:rPr lang="en-GB" sz="1200" dirty="0" smtClean="0"/>
              <a:t>Red </a:t>
            </a:r>
            <a:r>
              <a:rPr lang="en-GB" sz="1200" dirty="0"/>
              <a:t>square indicates the image used in the figure and arrow points to the band of interest.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768E557C-BB6C-4E51-B3E1-1EE4ECB63A0D}"/>
              </a:ext>
            </a:extLst>
          </p:cNvPr>
          <p:cNvSpPr txBox="1"/>
          <p:nvPr/>
        </p:nvSpPr>
        <p:spPr>
          <a:xfrm>
            <a:off x="7092280" y="6237312"/>
            <a:ext cx="9361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IP:Isw1-Flag</a:t>
            </a:r>
            <a:endParaRPr lang="en-GB" sz="12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30B48CE1-1A47-4369-953D-0FB94087D445}"/>
              </a:ext>
            </a:extLst>
          </p:cNvPr>
          <p:cNvSpPr txBox="1"/>
          <p:nvPr/>
        </p:nvSpPr>
        <p:spPr>
          <a:xfrm rot="16200000">
            <a:off x="2389887" y="1815999"/>
            <a:ext cx="77450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 smtClean="0">
                <a:latin typeface="Arial" pitchFamily="34" charset="0"/>
                <a:cs typeface="Arial" pitchFamily="34" charset="0"/>
              </a:rPr>
              <a:t>TSA/NAM- 40 FLC</a:t>
            </a:r>
            <a:endParaRPr lang="en-GB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30B48CE1-1A47-4369-953D-0FB94087D445}"/>
              </a:ext>
            </a:extLst>
          </p:cNvPr>
          <p:cNvSpPr txBox="1"/>
          <p:nvPr/>
        </p:nvSpPr>
        <p:spPr>
          <a:xfrm rot="16200000">
            <a:off x="1715569" y="1892943"/>
            <a:ext cx="77450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 smtClean="0">
                <a:latin typeface="Arial" pitchFamily="34" charset="0"/>
                <a:cs typeface="Arial" pitchFamily="34" charset="0"/>
              </a:rPr>
              <a:t>WT</a:t>
            </a:r>
            <a:endParaRPr lang="en-GB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30B48CE1-1A47-4369-953D-0FB94087D445}"/>
              </a:ext>
            </a:extLst>
          </p:cNvPr>
          <p:cNvSpPr txBox="1"/>
          <p:nvPr/>
        </p:nvSpPr>
        <p:spPr>
          <a:xfrm rot="16200000">
            <a:off x="2075609" y="1910524"/>
            <a:ext cx="77450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 smtClean="0">
                <a:latin typeface="Arial" pitchFamily="34" charset="0"/>
                <a:cs typeface="Arial" pitchFamily="34" charset="0"/>
              </a:rPr>
              <a:t>TSA/NAM</a:t>
            </a:r>
            <a:endParaRPr lang="en-GB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30B48CE1-1A47-4369-953D-0FB94087D445}"/>
              </a:ext>
            </a:extLst>
          </p:cNvPr>
          <p:cNvSpPr txBox="1"/>
          <p:nvPr/>
        </p:nvSpPr>
        <p:spPr>
          <a:xfrm rot="16200000">
            <a:off x="1901396" y="1892943"/>
            <a:ext cx="77450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 smtClean="0">
                <a:latin typeface="Arial" pitchFamily="34" charset="0"/>
                <a:cs typeface="Arial" pitchFamily="34" charset="0"/>
              </a:rPr>
              <a:t>40  FLC</a:t>
            </a:r>
            <a:endParaRPr lang="en-GB" sz="1000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2" name="Straight Connector 82">
            <a:extLst>
              <a:ext uri="{FF2B5EF4-FFF2-40B4-BE49-F238E27FC236}">
                <a16:creationId xmlns:a16="http://schemas.microsoft.com/office/drawing/2014/main" xmlns="" id="{B49EEE9D-03DD-4FE1-BCD8-A501D4B4EF99}"/>
              </a:ext>
            </a:extLst>
          </p:cNvPr>
          <p:cNvCxnSpPr>
            <a:cxnSpLocks/>
          </p:cNvCxnSpPr>
          <p:nvPr/>
        </p:nvCxnSpPr>
        <p:spPr>
          <a:xfrm>
            <a:off x="2051720" y="1700808"/>
            <a:ext cx="792088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768E557C-BB6C-4E51-B3E1-1EE4ECB63A0D}"/>
              </a:ext>
            </a:extLst>
          </p:cNvPr>
          <p:cNvSpPr txBox="1"/>
          <p:nvPr/>
        </p:nvSpPr>
        <p:spPr>
          <a:xfrm>
            <a:off x="2088031" y="1423809"/>
            <a:ext cx="9361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Isw1-Flag</a:t>
            </a:r>
            <a:endParaRPr lang="en-GB" sz="1200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768E557C-BB6C-4E51-B3E1-1EE4ECB63A0D}"/>
              </a:ext>
            </a:extLst>
          </p:cNvPr>
          <p:cNvSpPr txBox="1"/>
          <p:nvPr/>
        </p:nvSpPr>
        <p:spPr>
          <a:xfrm>
            <a:off x="3779912" y="2420888"/>
            <a:ext cx="504056" cy="46166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 err="1" smtClean="0"/>
              <a:t>Kac</a:t>
            </a:r>
            <a:endParaRPr lang="en-US" sz="1200" dirty="0" smtClean="0"/>
          </a:p>
          <a:p>
            <a:r>
              <a:rPr lang="en-US" sz="1200" dirty="0" err="1" smtClean="0"/>
              <a:t>Ab</a:t>
            </a:r>
            <a:endParaRPr lang="en-GB" sz="1200" dirty="0"/>
          </a:p>
        </p:txBody>
      </p:sp>
      <p:sp>
        <p:nvSpPr>
          <p:cNvPr id="15" name="右大括号 14"/>
          <p:cNvSpPr/>
          <p:nvPr/>
        </p:nvSpPr>
        <p:spPr>
          <a:xfrm>
            <a:off x="3275856" y="2348880"/>
            <a:ext cx="288032" cy="504056"/>
          </a:xfrm>
          <a:prstGeom prst="rightBrace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30B48CE1-1A47-4369-953D-0FB94087D445}"/>
              </a:ext>
            </a:extLst>
          </p:cNvPr>
          <p:cNvSpPr txBox="1"/>
          <p:nvPr/>
        </p:nvSpPr>
        <p:spPr>
          <a:xfrm rot="16200000">
            <a:off x="6144931" y="1462506"/>
            <a:ext cx="77450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 smtClean="0">
                <a:latin typeface="Arial" pitchFamily="34" charset="0"/>
                <a:cs typeface="Arial" pitchFamily="34" charset="0"/>
              </a:rPr>
              <a:t>TSA/NAM- 40 FLC</a:t>
            </a:r>
            <a:endParaRPr lang="en-GB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30B48CE1-1A47-4369-953D-0FB94087D445}"/>
              </a:ext>
            </a:extLst>
          </p:cNvPr>
          <p:cNvSpPr txBox="1"/>
          <p:nvPr/>
        </p:nvSpPr>
        <p:spPr>
          <a:xfrm rot="16200000">
            <a:off x="5531993" y="1539451"/>
            <a:ext cx="77450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 smtClean="0">
                <a:latin typeface="Arial" pitchFamily="34" charset="0"/>
                <a:cs typeface="Arial" pitchFamily="34" charset="0"/>
              </a:rPr>
              <a:t>WT</a:t>
            </a:r>
            <a:endParaRPr lang="en-GB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30B48CE1-1A47-4369-953D-0FB94087D445}"/>
              </a:ext>
            </a:extLst>
          </p:cNvPr>
          <p:cNvSpPr txBox="1"/>
          <p:nvPr/>
        </p:nvSpPr>
        <p:spPr>
          <a:xfrm rot="16200000">
            <a:off x="5892033" y="1539451"/>
            <a:ext cx="77450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 smtClean="0">
                <a:latin typeface="Arial" pitchFamily="34" charset="0"/>
                <a:cs typeface="Arial" pitchFamily="34" charset="0"/>
              </a:rPr>
              <a:t>TSA/NAM</a:t>
            </a:r>
            <a:endParaRPr lang="en-GB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30B48CE1-1A47-4369-953D-0FB94087D445}"/>
              </a:ext>
            </a:extLst>
          </p:cNvPr>
          <p:cNvSpPr txBox="1"/>
          <p:nvPr/>
        </p:nvSpPr>
        <p:spPr>
          <a:xfrm rot="16200000">
            <a:off x="5717820" y="1539451"/>
            <a:ext cx="77450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 smtClean="0">
                <a:latin typeface="Arial" pitchFamily="34" charset="0"/>
                <a:cs typeface="Arial" pitchFamily="34" charset="0"/>
              </a:rPr>
              <a:t>40  FLC</a:t>
            </a:r>
            <a:endParaRPr lang="en-GB" sz="1000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22" name="Straight Connector 82">
            <a:extLst>
              <a:ext uri="{FF2B5EF4-FFF2-40B4-BE49-F238E27FC236}">
                <a16:creationId xmlns:a16="http://schemas.microsoft.com/office/drawing/2014/main" xmlns="" id="{B49EEE9D-03DD-4FE1-BCD8-A501D4B4EF99}"/>
              </a:ext>
            </a:extLst>
          </p:cNvPr>
          <p:cNvCxnSpPr>
            <a:cxnSpLocks/>
          </p:cNvCxnSpPr>
          <p:nvPr/>
        </p:nvCxnSpPr>
        <p:spPr>
          <a:xfrm>
            <a:off x="5868144" y="1300118"/>
            <a:ext cx="792088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xmlns="" id="{768E557C-BB6C-4E51-B3E1-1EE4ECB63A0D}"/>
              </a:ext>
            </a:extLst>
          </p:cNvPr>
          <p:cNvSpPr txBox="1"/>
          <p:nvPr/>
        </p:nvSpPr>
        <p:spPr>
          <a:xfrm>
            <a:off x="5904455" y="1052736"/>
            <a:ext cx="9361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Isw1-Flag</a:t>
            </a:r>
            <a:endParaRPr lang="en-GB" sz="1200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xmlns="" id="{768E557C-BB6C-4E51-B3E1-1EE4ECB63A0D}"/>
              </a:ext>
            </a:extLst>
          </p:cNvPr>
          <p:cNvSpPr txBox="1"/>
          <p:nvPr/>
        </p:nvSpPr>
        <p:spPr>
          <a:xfrm>
            <a:off x="7524328" y="1977807"/>
            <a:ext cx="504056" cy="46166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Flag</a:t>
            </a:r>
          </a:p>
          <a:p>
            <a:r>
              <a:rPr lang="en-US" sz="1200" dirty="0" err="1" smtClean="0"/>
              <a:t>Ab</a:t>
            </a:r>
            <a:endParaRPr lang="en-GB" sz="1200" dirty="0"/>
          </a:p>
        </p:txBody>
      </p:sp>
      <p:sp>
        <p:nvSpPr>
          <p:cNvPr id="25" name="右大括号 24"/>
          <p:cNvSpPr/>
          <p:nvPr/>
        </p:nvSpPr>
        <p:spPr>
          <a:xfrm>
            <a:off x="7092280" y="1948190"/>
            <a:ext cx="288032" cy="504056"/>
          </a:xfrm>
          <a:prstGeom prst="rightBrace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50" name="Picture 2" descr="E:\数据数据数据数据\2023 02 13补充数据\补充数据 ai excel word\FLC FLAG 3.tif"/>
          <p:cNvPicPr>
            <a:picLocks noChangeAspect="1" noChangeArrowheads="1"/>
          </p:cNvPicPr>
          <p:nvPr/>
        </p:nvPicPr>
        <p:blipFill>
          <a:blip r:embed="rId5" cstate="print">
            <a:lum contrast="-10000"/>
          </a:blip>
          <a:srcRect/>
          <a:stretch>
            <a:fillRect/>
          </a:stretch>
        </p:blipFill>
        <p:spPr bwMode="auto">
          <a:xfrm>
            <a:off x="4281723" y="3571303"/>
            <a:ext cx="3421720" cy="2556000"/>
          </a:xfrm>
          <a:prstGeom prst="rect">
            <a:avLst/>
          </a:prstGeom>
          <a:noFill/>
        </p:spPr>
      </p:pic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30B48CE1-1A47-4369-953D-0FB94087D445}"/>
              </a:ext>
            </a:extLst>
          </p:cNvPr>
          <p:cNvSpPr txBox="1"/>
          <p:nvPr/>
        </p:nvSpPr>
        <p:spPr>
          <a:xfrm rot="16200000">
            <a:off x="2533903" y="3897683"/>
            <a:ext cx="77450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 smtClean="0">
                <a:latin typeface="Arial" pitchFamily="34" charset="0"/>
                <a:cs typeface="Arial" pitchFamily="34" charset="0"/>
              </a:rPr>
              <a:t>TSA/NAM- 40 FLC</a:t>
            </a:r>
            <a:endParaRPr lang="en-GB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xmlns="" id="{30B48CE1-1A47-4369-953D-0FB94087D445}"/>
              </a:ext>
            </a:extLst>
          </p:cNvPr>
          <p:cNvSpPr txBox="1"/>
          <p:nvPr/>
        </p:nvSpPr>
        <p:spPr>
          <a:xfrm rot="16200000">
            <a:off x="1859585" y="3974627"/>
            <a:ext cx="77450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 smtClean="0">
                <a:latin typeface="Arial" pitchFamily="34" charset="0"/>
                <a:cs typeface="Arial" pitchFamily="34" charset="0"/>
              </a:rPr>
              <a:t>WT</a:t>
            </a:r>
            <a:endParaRPr lang="en-GB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xmlns="" id="{30B48CE1-1A47-4369-953D-0FB94087D445}"/>
              </a:ext>
            </a:extLst>
          </p:cNvPr>
          <p:cNvSpPr txBox="1"/>
          <p:nvPr/>
        </p:nvSpPr>
        <p:spPr>
          <a:xfrm rot="16200000">
            <a:off x="2219625" y="3992208"/>
            <a:ext cx="77450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 smtClean="0">
                <a:latin typeface="Arial" pitchFamily="34" charset="0"/>
                <a:cs typeface="Arial" pitchFamily="34" charset="0"/>
              </a:rPr>
              <a:t>TSA/NAM</a:t>
            </a:r>
            <a:endParaRPr lang="en-GB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xmlns="" id="{30B48CE1-1A47-4369-953D-0FB94087D445}"/>
              </a:ext>
            </a:extLst>
          </p:cNvPr>
          <p:cNvSpPr txBox="1"/>
          <p:nvPr/>
        </p:nvSpPr>
        <p:spPr>
          <a:xfrm rot="16200000">
            <a:off x="2045412" y="3974627"/>
            <a:ext cx="77450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 smtClean="0">
                <a:latin typeface="Arial" pitchFamily="34" charset="0"/>
                <a:cs typeface="Arial" pitchFamily="34" charset="0"/>
              </a:rPr>
              <a:t>40  FLC</a:t>
            </a:r>
            <a:endParaRPr lang="en-GB" sz="1000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35" name="Straight Connector 82">
            <a:extLst>
              <a:ext uri="{FF2B5EF4-FFF2-40B4-BE49-F238E27FC236}">
                <a16:creationId xmlns:a16="http://schemas.microsoft.com/office/drawing/2014/main" xmlns="" id="{B49EEE9D-03DD-4FE1-BCD8-A501D4B4EF99}"/>
              </a:ext>
            </a:extLst>
          </p:cNvPr>
          <p:cNvCxnSpPr>
            <a:cxnSpLocks/>
          </p:cNvCxnSpPr>
          <p:nvPr/>
        </p:nvCxnSpPr>
        <p:spPr>
          <a:xfrm>
            <a:off x="2195736" y="3782492"/>
            <a:ext cx="792088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6" name="TextBox 35">
            <a:extLst>
              <a:ext uri="{FF2B5EF4-FFF2-40B4-BE49-F238E27FC236}">
                <a16:creationId xmlns:a16="http://schemas.microsoft.com/office/drawing/2014/main" xmlns="" id="{768E557C-BB6C-4E51-B3E1-1EE4ECB63A0D}"/>
              </a:ext>
            </a:extLst>
          </p:cNvPr>
          <p:cNvSpPr txBox="1"/>
          <p:nvPr/>
        </p:nvSpPr>
        <p:spPr>
          <a:xfrm>
            <a:off x="2232047" y="3505493"/>
            <a:ext cx="9361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Isw1-Flag</a:t>
            </a:r>
            <a:endParaRPr lang="en-GB" sz="1200" dirty="0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xmlns="" id="{768E557C-BB6C-4E51-B3E1-1EE4ECB63A0D}"/>
              </a:ext>
            </a:extLst>
          </p:cNvPr>
          <p:cNvSpPr txBox="1"/>
          <p:nvPr/>
        </p:nvSpPr>
        <p:spPr>
          <a:xfrm>
            <a:off x="3923928" y="4502572"/>
            <a:ext cx="504056" cy="46166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 err="1" smtClean="0"/>
              <a:t>Kac</a:t>
            </a:r>
            <a:endParaRPr lang="en-US" sz="1200" dirty="0" smtClean="0"/>
          </a:p>
          <a:p>
            <a:r>
              <a:rPr lang="en-US" sz="1200" dirty="0" err="1" smtClean="0"/>
              <a:t>Ab</a:t>
            </a:r>
            <a:endParaRPr lang="en-GB" sz="1200" dirty="0"/>
          </a:p>
        </p:txBody>
      </p:sp>
      <p:sp>
        <p:nvSpPr>
          <p:cNvPr id="38" name="右大括号 37"/>
          <p:cNvSpPr/>
          <p:nvPr/>
        </p:nvSpPr>
        <p:spPr>
          <a:xfrm>
            <a:off x="3419872" y="4430564"/>
            <a:ext cx="288032" cy="504056"/>
          </a:xfrm>
          <a:prstGeom prst="rightBrace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xmlns="" id="{30B48CE1-1A47-4369-953D-0FB94087D445}"/>
              </a:ext>
            </a:extLst>
          </p:cNvPr>
          <p:cNvSpPr txBox="1"/>
          <p:nvPr/>
        </p:nvSpPr>
        <p:spPr>
          <a:xfrm rot="16200000">
            <a:off x="6144931" y="3879420"/>
            <a:ext cx="77450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 smtClean="0">
                <a:latin typeface="Arial" pitchFamily="34" charset="0"/>
                <a:cs typeface="Arial" pitchFamily="34" charset="0"/>
              </a:rPr>
              <a:t>TSA/NAM- 40 FLC</a:t>
            </a:r>
            <a:endParaRPr lang="en-GB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xmlns="" id="{30B48CE1-1A47-4369-953D-0FB94087D445}"/>
              </a:ext>
            </a:extLst>
          </p:cNvPr>
          <p:cNvSpPr txBox="1"/>
          <p:nvPr/>
        </p:nvSpPr>
        <p:spPr>
          <a:xfrm rot="16200000">
            <a:off x="5531993" y="3956365"/>
            <a:ext cx="77450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 smtClean="0">
                <a:latin typeface="Arial" pitchFamily="34" charset="0"/>
                <a:cs typeface="Arial" pitchFamily="34" charset="0"/>
              </a:rPr>
              <a:t>WT</a:t>
            </a:r>
            <a:endParaRPr lang="en-GB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xmlns="" id="{30B48CE1-1A47-4369-953D-0FB94087D445}"/>
              </a:ext>
            </a:extLst>
          </p:cNvPr>
          <p:cNvSpPr txBox="1"/>
          <p:nvPr/>
        </p:nvSpPr>
        <p:spPr>
          <a:xfrm rot="16200000">
            <a:off x="5892033" y="3956365"/>
            <a:ext cx="77450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 smtClean="0">
                <a:latin typeface="Arial" pitchFamily="34" charset="0"/>
                <a:cs typeface="Arial" pitchFamily="34" charset="0"/>
              </a:rPr>
              <a:t>TSA/NAM</a:t>
            </a:r>
            <a:endParaRPr lang="en-GB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xmlns="" id="{30B48CE1-1A47-4369-953D-0FB94087D445}"/>
              </a:ext>
            </a:extLst>
          </p:cNvPr>
          <p:cNvSpPr txBox="1"/>
          <p:nvPr/>
        </p:nvSpPr>
        <p:spPr>
          <a:xfrm rot="16200000">
            <a:off x="5717820" y="3956365"/>
            <a:ext cx="77450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 smtClean="0">
                <a:latin typeface="Arial" pitchFamily="34" charset="0"/>
                <a:cs typeface="Arial" pitchFamily="34" charset="0"/>
              </a:rPr>
              <a:t>40  FLC</a:t>
            </a:r>
            <a:endParaRPr lang="en-GB" sz="1000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43" name="Straight Connector 82">
            <a:extLst>
              <a:ext uri="{FF2B5EF4-FFF2-40B4-BE49-F238E27FC236}">
                <a16:creationId xmlns:a16="http://schemas.microsoft.com/office/drawing/2014/main" xmlns="" id="{B49EEE9D-03DD-4FE1-BCD8-A501D4B4EF99}"/>
              </a:ext>
            </a:extLst>
          </p:cNvPr>
          <p:cNvCxnSpPr>
            <a:cxnSpLocks/>
          </p:cNvCxnSpPr>
          <p:nvPr/>
        </p:nvCxnSpPr>
        <p:spPr>
          <a:xfrm>
            <a:off x="5868144" y="3717032"/>
            <a:ext cx="792088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4" name="TextBox 43">
            <a:extLst>
              <a:ext uri="{FF2B5EF4-FFF2-40B4-BE49-F238E27FC236}">
                <a16:creationId xmlns:a16="http://schemas.microsoft.com/office/drawing/2014/main" xmlns="" id="{768E557C-BB6C-4E51-B3E1-1EE4ECB63A0D}"/>
              </a:ext>
            </a:extLst>
          </p:cNvPr>
          <p:cNvSpPr txBox="1"/>
          <p:nvPr/>
        </p:nvSpPr>
        <p:spPr>
          <a:xfrm>
            <a:off x="5904455" y="3469650"/>
            <a:ext cx="9361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Isw1-Flag</a:t>
            </a:r>
            <a:endParaRPr lang="en-GB" sz="1200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xmlns="" id="{768E557C-BB6C-4E51-B3E1-1EE4ECB63A0D}"/>
              </a:ext>
            </a:extLst>
          </p:cNvPr>
          <p:cNvSpPr txBox="1"/>
          <p:nvPr/>
        </p:nvSpPr>
        <p:spPr>
          <a:xfrm>
            <a:off x="7524328" y="4394721"/>
            <a:ext cx="504056" cy="46166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Flag</a:t>
            </a:r>
          </a:p>
          <a:p>
            <a:r>
              <a:rPr lang="en-US" sz="1200" dirty="0" err="1" smtClean="0"/>
              <a:t>Ab</a:t>
            </a:r>
            <a:endParaRPr lang="en-GB" sz="1200" dirty="0"/>
          </a:p>
        </p:txBody>
      </p:sp>
      <p:sp>
        <p:nvSpPr>
          <p:cNvPr id="46" name="右大括号 45"/>
          <p:cNvSpPr/>
          <p:nvPr/>
        </p:nvSpPr>
        <p:spPr>
          <a:xfrm>
            <a:off x="7092280" y="4365104"/>
            <a:ext cx="288032" cy="504056"/>
          </a:xfrm>
          <a:prstGeom prst="rightBrace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78F1B918-5CE1-4D79-8A6B-83E84F132F9D}"/>
              </a:ext>
            </a:extLst>
          </p:cNvPr>
          <p:cNvSpPr txBox="1"/>
          <p:nvPr/>
        </p:nvSpPr>
        <p:spPr>
          <a:xfrm>
            <a:off x="179512" y="332656"/>
            <a:ext cx="254582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Figure </a:t>
            </a:r>
            <a:r>
              <a:rPr lang="en-GB" sz="1200" dirty="0" smtClean="0"/>
              <a:t>5b </a:t>
            </a:r>
            <a:r>
              <a:rPr lang="en-GB" altLang="zh-CN" sz="1200" dirty="0" err="1" smtClean="0"/>
              <a:t>Acetylation</a:t>
            </a:r>
            <a:r>
              <a:rPr lang="en-GB" altLang="zh-CN" sz="1200" dirty="0" smtClean="0"/>
              <a:t> analysis of Isw1 </a:t>
            </a:r>
            <a:endParaRPr lang="en-GB" sz="120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9652192C-9AEB-4139-B828-D0583FCB3CAF}"/>
              </a:ext>
            </a:extLst>
          </p:cNvPr>
          <p:cNvSpPr txBox="1"/>
          <p:nvPr/>
        </p:nvSpPr>
        <p:spPr>
          <a:xfrm>
            <a:off x="195725" y="6221254"/>
            <a:ext cx="5856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Samples were run </a:t>
            </a:r>
            <a:r>
              <a:rPr lang="en-GB" sz="1200" dirty="0" smtClean="0"/>
              <a:t>and </a:t>
            </a:r>
            <a:r>
              <a:rPr lang="en-GB" sz="1200" dirty="0"/>
              <a:t>membrane were cut prior to incubation with the indicated antibody.</a:t>
            </a:r>
          </a:p>
          <a:p>
            <a:r>
              <a:rPr lang="en-GB" sz="1200" dirty="0" smtClean="0"/>
              <a:t>Red </a:t>
            </a:r>
            <a:r>
              <a:rPr lang="en-GB" sz="1200" dirty="0"/>
              <a:t>square indicates the image used in the figure and arrow points to the band of interest.</a:t>
            </a:r>
          </a:p>
        </p:txBody>
      </p:sp>
      <p:pic>
        <p:nvPicPr>
          <p:cNvPr id="4" name="图片 3" descr="Figure 3b isw1 Kac raw data.tiff"/>
          <p:cNvPicPr>
            <a:picLocks noChangeAspect="1"/>
          </p:cNvPicPr>
          <p:nvPr/>
        </p:nvPicPr>
        <p:blipFill>
          <a:blip r:embed="rId2" cstate="print">
            <a:lum contrast="-10000"/>
          </a:blip>
          <a:srcRect l="23156" t="7038" r="13692" b="36621"/>
          <a:stretch>
            <a:fillRect/>
          </a:stretch>
        </p:blipFill>
        <p:spPr>
          <a:xfrm>
            <a:off x="467544" y="2060848"/>
            <a:ext cx="3780000" cy="2520000"/>
          </a:xfrm>
          <a:prstGeom prst="rect">
            <a:avLst/>
          </a:prstGeom>
        </p:spPr>
      </p:pic>
      <p:pic>
        <p:nvPicPr>
          <p:cNvPr id="5" name="图片 4" descr="Figure 3b isw1-flag raw data.tiff"/>
          <p:cNvPicPr>
            <a:picLocks noChangeAspect="1"/>
          </p:cNvPicPr>
          <p:nvPr/>
        </p:nvPicPr>
        <p:blipFill>
          <a:blip r:embed="rId3" cstate="print">
            <a:lum contrast="-10000"/>
          </a:blip>
          <a:srcRect l="23156" t="14363" r="22112" b="36621"/>
          <a:stretch>
            <a:fillRect/>
          </a:stretch>
        </p:blipFill>
        <p:spPr>
          <a:xfrm>
            <a:off x="4355976" y="2060848"/>
            <a:ext cx="3765581" cy="25200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403648" y="3429000"/>
            <a:ext cx="1296144" cy="2880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30B48CE1-1A47-4369-953D-0FB94087D445}"/>
              </a:ext>
            </a:extLst>
          </p:cNvPr>
          <p:cNvSpPr txBox="1"/>
          <p:nvPr/>
        </p:nvSpPr>
        <p:spPr>
          <a:xfrm rot="16200000">
            <a:off x="2148487" y="2860115"/>
            <a:ext cx="8465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 smtClean="0">
                <a:latin typeface="Arial" pitchFamily="34" charset="0"/>
                <a:cs typeface="Arial" pitchFamily="34" charset="0"/>
              </a:rPr>
              <a:t>TSA/NAM- 400 5-FC</a:t>
            </a:r>
            <a:endParaRPr lang="en-GB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30B48CE1-1A47-4369-953D-0FB94087D445}"/>
              </a:ext>
            </a:extLst>
          </p:cNvPr>
          <p:cNvSpPr txBox="1"/>
          <p:nvPr/>
        </p:nvSpPr>
        <p:spPr>
          <a:xfrm rot="16200000">
            <a:off x="1222141" y="2973063"/>
            <a:ext cx="77450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 smtClean="0">
                <a:latin typeface="Arial" pitchFamily="34" charset="0"/>
                <a:cs typeface="Arial" pitchFamily="34" charset="0"/>
              </a:rPr>
              <a:t>WT</a:t>
            </a:r>
            <a:endParaRPr lang="en-GB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30B48CE1-1A47-4369-953D-0FB94087D445}"/>
              </a:ext>
            </a:extLst>
          </p:cNvPr>
          <p:cNvSpPr txBox="1"/>
          <p:nvPr/>
        </p:nvSpPr>
        <p:spPr>
          <a:xfrm rot="16200000">
            <a:off x="1829388" y="2990644"/>
            <a:ext cx="77450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 smtClean="0">
                <a:latin typeface="Arial" pitchFamily="34" charset="0"/>
                <a:cs typeface="Arial" pitchFamily="34" charset="0"/>
              </a:rPr>
              <a:t>TSA/NAM</a:t>
            </a:r>
            <a:endParaRPr lang="en-GB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30B48CE1-1A47-4369-953D-0FB94087D445}"/>
              </a:ext>
            </a:extLst>
          </p:cNvPr>
          <p:cNvSpPr txBox="1"/>
          <p:nvPr/>
        </p:nvSpPr>
        <p:spPr>
          <a:xfrm rot="16200000">
            <a:off x="1499545" y="2973063"/>
            <a:ext cx="77450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 smtClean="0">
                <a:latin typeface="Arial" pitchFamily="34" charset="0"/>
                <a:cs typeface="Arial" pitchFamily="34" charset="0"/>
              </a:rPr>
              <a:t>400 5-FC</a:t>
            </a:r>
            <a:endParaRPr lang="en-GB" sz="1000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1" name="Straight Connector 82">
            <a:extLst>
              <a:ext uri="{FF2B5EF4-FFF2-40B4-BE49-F238E27FC236}">
                <a16:creationId xmlns:a16="http://schemas.microsoft.com/office/drawing/2014/main" xmlns="" id="{B49EEE9D-03DD-4FE1-BCD8-A501D4B4EF99}"/>
              </a:ext>
            </a:extLst>
          </p:cNvPr>
          <p:cNvCxnSpPr>
            <a:cxnSpLocks/>
          </p:cNvCxnSpPr>
          <p:nvPr/>
        </p:nvCxnSpPr>
        <p:spPr>
          <a:xfrm>
            <a:off x="1558292" y="2708920"/>
            <a:ext cx="1213508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768E557C-BB6C-4E51-B3E1-1EE4ECB63A0D}"/>
              </a:ext>
            </a:extLst>
          </p:cNvPr>
          <p:cNvSpPr txBox="1"/>
          <p:nvPr/>
        </p:nvSpPr>
        <p:spPr>
          <a:xfrm>
            <a:off x="1691680" y="2420888"/>
            <a:ext cx="9361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Isw1-Flag</a:t>
            </a:r>
            <a:endParaRPr lang="en-GB" sz="1200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768E557C-BB6C-4E51-B3E1-1EE4ECB63A0D}"/>
              </a:ext>
            </a:extLst>
          </p:cNvPr>
          <p:cNvSpPr txBox="1"/>
          <p:nvPr/>
        </p:nvSpPr>
        <p:spPr>
          <a:xfrm>
            <a:off x="3347864" y="3284984"/>
            <a:ext cx="504056" cy="46166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 err="1" smtClean="0"/>
              <a:t>Kac</a:t>
            </a:r>
            <a:endParaRPr lang="en-US" sz="1200" dirty="0" smtClean="0"/>
          </a:p>
          <a:p>
            <a:r>
              <a:rPr lang="en-US" sz="1200" dirty="0" err="1" smtClean="0"/>
              <a:t>Ab</a:t>
            </a:r>
            <a:endParaRPr lang="en-GB" sz="1200" dirty="0"/>
          </a:p>
        </p:txBody>
      </p:sp>
      <p:sp>
        <p:nvSpPr>
          <p:cNvPr id="14" name="右大括号 13"/>
          <p:cNvSpPr/>
          <p:nvPr/>
        </p:nvSpPr>
        <p:spPr>
          <a:xfrm>
            <a:off x="2987824" y="3284984"/>
            <a:ext cx="288032" cy="504056"/>
          </a:xfrm>
          <a:prstGeom prst="rightBrace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5" name="Straight Arrow Connector 8">
            <a:extLst>
              <a:ext uri="{FF2B5EF4-FFF2-40B4-BE49-F238E27FC236}">
                <a16:creationId xmlns:a16="http://schemas.microsoft.com/office/drawing/2014/main" xmlns="" id="{73FC063C-0A41-450B-9963-EE5D94FBB617}"/>
              </a:ext>
            </a:extLst>
          </p:cNvPr>
          <p:cNvCxnSpPr/>
          <p:nvPr/>
        </p:nvCxnSpPr>
        <p:spPr>
          <a:xfrm flipH="1">
            <a:off x="2757992" y="3573016"/>
            <a:ext cx="301840" cy="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 15"/>
          <p:cNvSpPr/>
          <p:nvPr/>
        </p:nvSpPr>
        <p:spPr>
          <a:xfrm>
            <a:off x="5652120" y="3789040"/>
            <a:ext cx="1656184" cy="2880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30B48CE1-1A47-4369-953D-0FB94087D445}"/>
              </a:ext>
            </a:extLst>
          </p:cNvPr>
          <p:cNvSpPr txBox="1"/>
          <p:nvPr/>
        </p:nvSpPr>
        <p:spPr>
          <a:xfrm rot="16200000">
            <a:off x="6697396" y="3088543"/>
            <a:ext cx="8217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 smtClean="0">
                <a:latin typeface="Arial" pitchFamily="34" charset="0"/>
                <a:cs typeface="Arial" pitchFamily="34" charset="0"/>
              </a:rPr>
              <a:t>TSA/NAM- 400 5-FC</a:t>
            </a:r>
            <a:endParaRPr lang="en-GB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30B48CE1-1A47-4369-953D-0FB94087D445}"/>
              </a:ext>
            </a:extLst>
          </p:cNvPr>
          <p:cNvSpPr txBox="1"/>
          <p:nvPr/>
        </p:nvSpPr>
        <p:spPr>
          <a:xfrm rot="16200000">
            <a:off x="5634198" y="3189087"/>
            <a:ext cx="77450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 smtClean="0">
                <a:latin typeface="Arial" pitchFamily="34" charset="0"/>
                <a:cs typeface="Arial" pitchFamily="34" charset="0"/>
              </a:rPr>
              <a:t>WT</a:t>
            </a:r>
            <a:endParaRPr lang="en-GB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30B48CE1-1A47-4369-953D-0FB94087D445}"/>
              </a:ext>
            </a:extLst>
          </p:cNvPr>
          <p:cNvSpPr txBox="1"/>
          <p:nvPr/>
        </p:nvSpPr>
        <p:spPr>
          <a:xfrm rot="16200000">
            <a:off x="6324081" y="3189087"/>
            <a:ext cx="77450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 smtClean="0">
                <a:latin typeface="Arial" pitchFamily="34" charset="0"/>
                <a:cs typeface="Arial" pitchFamily="34" charset="0"/>
              </a:rPr>
              <a:t>TSA/NAM</a:t>
            </a:r>
            <a:endParaRPr lang="en-GB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30B48CE1-1A47-4369-953D-0FB94087D445}"/>
              </a:ext>
            </a:extLst>
          </p:cNvPr>
          <p:cNvSpPr txBox="1"/>
          <p:nvPr/>
        </p:nvSpPr>
        <p:spPr>
          <a:xfrm rot="16200000">
            <a:off x="5933844" y="3189087"/>
            <a:ext cx="77450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 smtClean="0">
                <a:latin typeface="Arial" pitchFamily="34" charset="0"/>
                <a:cs typeface="Arial" pitchFamily="34" charset="0"/>
              </a:rPr>
              <a:t>400 5-FC</a:t>
            </a:r>
            <a:endParaRPr lang="en-GB" sz="1000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21" name="Straight Connector 82">
            <a:extLst>
              <a:ext uri="{FF2B5EF4-FFF2-40B4-BE49-F238E27FC236}">
                <a16:creationId xmlns:a16="http://schemas.microsoft.com/office/drawing/2014/main" xmlns="" id="{B49EEE9D-03DD-4FE1-BCD8-A501D4B4EF99}"/>
              </a:ext>
            </a:extLst>
          </p:cNvPr>
          <p:cNvCxnSpPr>
            <a:cxnSpLocks/>
          </p:cNvCxnSpPr>
          <p:nvPr/>
        </p:nvCxnSpPr>
        <p:spPr>
          <a:xfrm>
            <a:off x="5970349" y="2949754"/>
            <a:ext cx="1193939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xmlns="" id="{768E557C-BB6C-4E51-B3E1-1EE4ECB63A0D}"/>
              </a:ext>
            </a:extLst>
          </p:cNvPr>
          <p:cNvSpPr txBox="1"/>
          <p:nvPr/>
        </p:nvSpPr>
        <p:spPr>
          <a:xfrm>
            <a:off x="6228184" y="2647945"/>
            <a:ext cx="9361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Isw1-Flag</a:t>
            </a:r>
            <a:endParaRPr lang="en-GB" sz="1200" dirty="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xmlns="" id="{768E557C-BB6C-4E51-B3E1-1EE4ECB63A0D}"/>
              </a:ext>
            </a:extLst>
          </p:cNvPr>
          <p:cNvSpPr txBox="1"/>
          <p:nvPr/>
        </p:nvSpPr>
        <p:spPr>
          <a:xfrm>
            <a:off x="8172400" y="3645024"/>
            <a:ext cx="504056" cy="46166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Flag</a:t>
            </a:r>
          </a:p>
          <a:p>
            <a:r>
              <a:rPr lang="en-US" sz="1200" dirty="0" err="1" smtClean="0"/>
              <a:t>Ab</a:t>
            </a:r>
            <a:endParaRPr lang="en-GB" sz="1200" dirty="0"/>
          </a:p>
        </p:txBody>
      </p:sp>
      <p:sp>
        <p:nvSpPr>
          <p:cNvPr id="24" name="右大括号 23"/>
          <p:cNvSpPr/>
          <p:nvPr/>
        </p:nvSpPr>
        <p:spPr>
          <a:xfrm>
            <a:off x="7668344" y="3645024"/>
            <a:ext cx="288032" cy="504056"/>
          </a:xfrm>
          <a:prstGeom prst="rightBrace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5" name="Straight Arrow Connector 8">
            <a:extLst>
              <a:ext uri="{FF2B5EF4-FFF2-40B4-BE49-F238E27FC236}">
                <a16:creationId xmlns:a16="http://schemas.microsoft.com/office/drawing/2014/main" xmlns="" id="{73FC063C-0A41-450B-9963-EE5D94FBB617}"/>
              </a:ext>
            </a:extLst>
          </p:cNvPr>
          <p:cNvCxnSpPr/>
          <p:nvPr/>
        </p:nvCxnSpPr>
        <p:spPr>
          <a:xfrm flipH="1">
            <a:off x="7380312" y="3861048"/>
            <a:ext cx="301840" cy="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768E557C-BB6C-4E51-B3E1-1EE4ECB63A0D}"/>
              </a:ext>
            </a:extLst>
          </p:cNvPr>
          <p:cNvSpPr txBox="1"/>
          <p:nvPr/>
        </p:nvSpPr>
        <p:spPr>
          <a:xfrm>
            <a:off x="7092280" y="4653136"/>
            <a:ext cx="9361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IP:Isw1-Flag</a:t>
            </a:r>
            <a:endParaRPr lang="en-GB" sz="12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E:\数据数据数据数据\2023 02 13补充数据\wb\KAC WB\5fc\flag 1.tif"/>
          <p:cNvPicPr>
            <a:picLocks noChangeAspect="1" noChangeArrowheads="1"/>
          </p:cNvPicPr>
          <p:nvPr/>
        </p:nvPicPr>
        <p:blipFill>
          <a:blip r:embed="rId2" cstate="print">
            <a:lum contrast="-10000"/>
          </a:blip>
          <a:srcRect/>
          <a:stretch>
            <a:fillRect/>
          </a:stretch>
        </p:blipFill>
        <p:spPr bwMode="auto">
          <a:xfrm>
            <a:off x="4421633" y="836712"/>
            <a:ext cx="3606751" cy="2520000"/>
          </a:xfrm>
          <a:prstGeom prst="rect">
            <a:avLst/>
          </a:prstGeom>
          <a:noFill/>
        </p:spPr>
      </p:pic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78F1B918-5CE1-4D79-8A6B-83E84F132F9D}"/>
              </a:ext>
            </a:extLst>
          </p:cNvPr>
          <p:cNvSpPr txBox="1"/>
          <p:nvPr/>
        </p:nvSpPr>
        <p:spPr>
          <a:xfrm>
            <a:off x="179512" y="332656"/>
            <a:ext cx="254582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Figure </a:t>
            </a:r>
            <a:r>
              <a:rPr lang="en-GB" sz="1200" dirty="0" smtClean="0"/>
              <a:t>5b </a:t>
            </a:r>
            <a:r>
              <a:rPr lang="en-GB" altLang="zh-CN" sz="1200" dirty="0" err="1" smtClean="0"/>
              <a:t>Acetylation</a:t>
            </a:r>
            <a:r>
              <a:rPr lang="en-GB" altLang="zh-CN" sz="1200" dirty="0" smtClean="0"/>
              <a:t> analysis of Isw1 </a:t>
            </a:r>
            <a:endParaRPr lang="en-GB" sz="12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9652192C-9AEB-4139-B828-D0583FCB3CAF}"/>
              </a:ext>
            </a:extLst>
          </p:cNvPr>
          <p:cNvSpPr txBox="1"/>
          <p:nvPr/>
        </p:nvSpPr>
        <p:spPr>
          <a:xfrm>
            <a:off x="195725" y="6221254"/>
            <a:ext cx="5856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Samples were run </a:t>
            </a:r>
            <a:r>
              <a:rPr lang="en-GB" sz="1200" dirty="0" smtClean="0"/>
              <a:t>and </a:t>
            </a:r>
            <a:r>
              <a:rPr lang="en-GB" sz="1200" dirty="0"/>
              <a:t>membrane were cut prior to incubation with the indicated antibody.</a:t>
            </a:r>
          </a:p>
          <a:p>
            <a:r>
              <a:rPr lang="en-GB" sz="1200" dirty="0" smtClean="0"/>
              <a:t>Red </a:t>
            </a:r>
            <a:r>
              <a:rPr lang="en-GB" sz="1200" dirty="0"/>
              <a:t>square indicates the image used in the figure and arrow points to the band of interest.</a:t>
            </a:r>
          </a:p>
        </p:txBody>
      </p:sp>
      <p:pic>
        <p:nvPicPr>
          <p:cNvPr id="1026" name="Picture 2" descr="E:\数据数据数据数据\2023 02 13补充数据\wb\KAC WB\5fc\flag 3.tif"/>
          <p:cNvPicPr>
            <a:picLocks noChangeAspect="1" noChangeArrowheads="1"/>
          </p:cNvPicPr>
          <p:nvPr/>
        </p:nvPicPr>
        <p:blipFill>
          <a:blip r:embed="rId3" cstate="print">
            <a:lum contrast="-10000"/>
          </a:blip>
          <a:srcRect/>
          <a:stretch>
            <a:fillRect/>
          </a:stretch>
        </p:blipFill>
        <p:spPr bwMode="auto">
          <a:xfrm>
            <a:off x="4421632" y="3428999"/>
            <a:ext cx="3600000" cy="2689136"/>
          </a:xfrm>
          <a:prstGeom prst="rect">
            <a:avLst/>
          </a:prstGeom>
          <a:noFill/>
        </p:spPr>
      </p:pic>
      <p:pic>
        <p:nvPicPr>
          <p:cNvPr id="1027" name="Picture 3" descr="E:\数据数据数据数据\2023 02 13补充数据\wb\KAC WB\5fc\kac 3.t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4225" y="3428999"/>
            <a:ext cx="3419475" cy="2554287"/>
          </a:xfrm>
          <a:prstGeom prst="rect">
            <a:avLst/>
          </a:prstGeom>
          <a:noFill/>
        </p:spPr>
      </p:pic>
      <p:pic>
        <p:nvPicPr>
          <p:cNvPr id="1028" name="Picture 4" descr="E:\数据数据数据数据\2023 02 13补充数据\wb\KAC WB\5fc\kac 2.t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27584" y="836712"/>
            <a:ext cx="3419475" cy="2554287"/>
          </a:xfrm>
          <a:prstGeom prst="rect">
            <a:avLst/>
          </a:prstGeom>
          <a:noFill/>
        </p:spPr>
      </p:pic>
      <p:sp>
        <p:nvSpPr>
          <p:cNvPr id="8" name="矩形 7"/>
          <p:cNvSpPr/>
          <p:nvPr/>
        </p:nvSpPr>
        <p:spPr>
          <a:xfrm>
            <a:off x="2123728" y="1844824"/>
            <a:ext cx="864096" cy="2880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30B48CE1-1A47-4369-953D-0FB94087D445}"/>
              </a:ext>
            </a:extLst>
          </p:cNvPr>
          <p:cNvSpPr txBox="1"/>
          <p:nvPr/>
        </p:nvSpPr>
        <p:spPr>
          <a:xfrm rot="16200000">
            <a:off x="2508527" y="1275939"/>
            <a:ext cx="8465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 smtClean="0">
                <a:latin typeface="Arial" pitchFamily="34" charset="0"/>
                <a:cs typeface="Arial" pitchFamily="34" charset="0"/>
              </a:rPr>
              <a:t>TSA/NAM- 400 5-FC</a:t>
            </a:r>
            <a:endParaRPr lang="en-GB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30B48CE1-1A47-4369-953D-0FB94087D445}"/>
              </a:ext>
            </a:extLst>
          </p:cNvPr>
          <p:cNvSpPr txBox="1"/>
          <p:nvPr/>
        </p:nvSpPr>
        <p:spPr>
          <a:xfrm rot="16200000">
            <a:off x="1829388" y="1388887"/>
            <a:ext cx="77450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 smtClean="0">
                <a:latin typeface="Arial" pitchFamily="34" charset="0"/>
                <a:cs typeface="Arial" pitchFamily="34" charset="0"/>
              </a:rPr>
              <a:t>WT</a:t>
            </a:r>
            <a:endParaRPr lang="en-GB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30B48CE1-1A47-4369-953D-0FB94087D445}"/>
              </a:ext>
            </a:extLst>
          </p:cNvPr>
          <p:cNvSpPr txBox="1"/>
          <p:nvPr/>
        </p:nvSpPr>
        <p:spPr>
          <a:xfrm rot="16200000">
            <a:off x="2261436" y="1406468"/>
            <a:ext cx="77450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 smtClean="0">
                <a:latin typeface="Arial" pitchFamily="34" charset="0"/>
                <a:cs typeface="Arial" pitchFamily="34" charset="0"/>
              </a:rPr>
              <a:t>TSA/NAM</a:t>
            </a:r>
            <a:endParaRPr lang="en-GB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30B48CE1-1A47-4369-953D-0FB94087D445}"/>
              </a:ext>
            </a:extLst>
          </p:cNvPr>
          <p:cNvSpPr txBox="1"/>
          <p:nvPr/>
        </p:nvSpPr>
        <p:spPr>
          <a:xfrm rot="16200000">
            <a:off x="2045412" y="1388887"/>
            <a:ext cx="77450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 smtClean="0">
                <a:latin typeface="Arial" pitchFamily="34" charset="0"/>
                <a:cs typeface="Arial" pitchFamily="34" charset="0"/>
              </a:rPr>
              <a:t>400 5-FC</a:t>
            </a:r>
            <a:endParaRPr lang="en-GB" sz="1000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3" name="Straight Connector 82">
            <a:extLst>
              <a:ext uri="{FF2B5EF4-FFF2-40B4-BE49-F238E27FC236}">
                <a16:creationId xmlns:a16="http://schemas.microsoft.com/office/drawing/2014/main" xmlns="" id="{B49EEE9D-03DD-4FE1-BCD8-A501D4B4EF99}"/>
              </a:ext>
            </a:extLst>
          </p:cNvPr>
          <p:cNvCxnSpPr>
            <a:cxnSpLocks/>
          </p:cNvCxnSpPr>
          <p:nvPr/>
        </p:nvCxnSpPr>
        <p:spPr>
          <a:xfrm>
            <a:off x="1846324" y="1124744"/>
            <a:ext cx="1213508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768E557C-BB6C-4E51-B3E1-1EE4ECB63A0D}"/>
              </a:ext>
            </a:extLst>
          </p:cNvPr>
          <p:cNvSpPr txBox="1"/>
          <p:nvPr/>
        </p:nvSpPr>
        <p:spPr>
          <a:xfrm>
            <a:off x="1979712" y="836712"/>
            <a:ext cx="9361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Isw1-Flag</a:t>
            </a:r>
            <a:endParaRPr lang="en-GB" sz="1200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768E557C-BB6C-4E51-B3E1-1EE4ECB63A0D}"/>
              </a:ext>
            </a:extLst>
          </p:cNvPr>
          <p:cNvSpPr txBox="1"/>
          <p:nvPr/>
        </p:nvSpPr>
        <p:spPr>
          <a:xfrm>
            <a:off x="3635896" y="1700808"/>
            <a:ext cx="504056" cy="46166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 err="1" smtClean="0"/>
              <a:t>Kac</a:t>
            </a:r>
            <a:endParaRPr lang="en-US" sz="1200" dirty="0" smtClean="0"/>
          </a:p>
          <a:p>
            <a:r>
              <a:rPr lang="en-US" sz="1200" dirty="0" err="1" smtClean="0"/>
              <a:t>Ab</a:t>
            </a:r>
            <a:endParaRPr lang="en-GB" sz="1200" dirty="0"/>
          </a:p>
        </p:txBody>
      </p:sp>
      <p:sp>
        <p:nvSpPr>
          <p:cNvPr id="16" name="右大括号 15"/>
          <p:cNvSpPr/>
          <p:nvPr/>
        </p:nvSpPr>
        <p:spPr>
          <a:xfrm>
            <a:off x="3275856" y="1700808"/>
            <a:ext cx="288032" cy="504056"/>
          </a:xfrm>
          <a:prstGeom prst="rightBrace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7" name="Straight Arrow Connector 8">
            <a:extLst>
              <a:ext uri="{FF2B5EF4-FFF2-40B4-BE49-F238E27FC236}">
                <a16:creationId xmlns:a16="http://schemas.microsoft.com/office/drawing/2014/main" xmlns="" id="{73FC063C-0A41-450B-9963-EE5D94FBB617}"/>
              </a:ext>
            </a:extLst>
          </p:cNvPr>
          <p:cNvCxnSpPr/>
          <p:nvPr/>
        </p:nvCxnSpPr>
        <p:spPr>
          <a:xfrm flipH="1">
            <a:off x="3046024" y="1988840"/>
            <a:ext cx="301840" cy="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/>
          <p:cNvSpPr/>
          <p:nvPr/>
        </p:nvSpPr>
        <p:spPr>
          <a:xfrm>
            <a:off x="5580112" y="1628800"/>
            <a:ext cx="1584176" cy="2880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30B48CE1-1A47-4369-953D-0FB94087D445}"/>
              </a:ext>
            </a:extLst>
          </p:cNvPr>
          <p:cNvSpPr txBox="1"/>
          <p:nvPr/>
        </p:nvSpPr>
        <p:spPr>
          <a:xfrm rot="16200000">
            <a:off x="6511569" y="928303"/>
            <a:ext cx="8217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 smtClean="0">
                <a:latin typeface="Arial" pitchFamily="34" charset="0"/>
                <a:cs typeface="Arial" pitchFamily="34" charset="0"/>
              </a:rPr>
              <a:t>TSA/NAM- 400 5-FC</a:t>
            </a:r>
            <a:endParaRPr lang="en-GB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30B48CE1-1A47-4369-953D-0FB94087D445}"/>
              </a:ext>
            </a:extLst>
          </p:cNvPr>
          <p:cNvSpPr txBox="1"/>
          <p:nvPr/>
        </p:nvSpPr>
        <p:spPr>
          <a:xfrm rot="16200000">
            <a:off x="5448371" y="1028847"/>
            <a:ext cx="77450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 smtClean="0">
                <a:latin typeface="Arial" pitchFamily="34" charset="0"/>
                <a:cs typeface="Arial" pitchFamily="34" charset="0"/>
              </a:rPr>
              <a:t>WT</a:t>
            </a:r>
            <a:endParaRPr lang="en-GB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30B48CE1-1A47-4369-953D-0FB94087D445}"/>
              </a:ext>
            </a:extLst>
          </p:cNvPr>
          <p:cNvSpPr txBox="1"/>
          <p:nvPr/>
        </p:nvSpPr>
        <p:spPr>
          <a:xfrm rot="16200000">
            <a:off x="6138254" y="1028847"/>
            <a:ext cx="77450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 smtClean="0">
                <a:latin typeface="Arial" pitchFamily="34" charset="0"/>
                <a:cs typeface="Arial" pitchFamily="34" charset="0"/>
              </a:rPr>
              <a:t>TSA/NAM</a:t>
            </a:r>
            <a:endParaRPr lang="en-GB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xmlns="" id="{30B48CE1-1A47-4369-953D-0FB94087D445}"/>
              </a:ext>
            </a:extLst>
          </p:cNvPr>
          <p:cNvSpPr txBox="1"/>
          <p:nvPr/>
        </p:nvSpPr>
        <p:spPr>
          <a:xfrm rot="16200000">
            <a:off x="5748017" y="1028847"/>
            <a:ext cx="77450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 smtClean="0">
                <a:latin typeface="Arial" pitchFamily="34" charset="0"/>
                <a:cs typeface="Arial" pitchFamily="34" charset="0"/>
              </a:rPr>
              <a:t>400 5-FC</a:t>
            </a:r>
            <a:endParaRPr lang="en-GB" sz="1000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23" name="Straight Connector 82">
            <a:extLst>
              <a:ext uri="{FF2B5EF4-FFF2-40B4-BE49-F238E27FC236}">
                <a16:creationId xmlns:a16="http://schemas.microsoft.com/office/drawing/2014/main" xmlns="" id="{B49EEE9D-03DD-4FE1-BCD8-A501D4B4EF99}"/>
              </a:ext>
            </a:extLst>
          </p:cNvPr>
          <p:cNvCxnSpPr>
            <a:cxnSpLocks/>
          </p:cNvCxnSpPr>
          <p:nvPr/>
        </p:nvCxnSpPr>
        <p:spPr>
          <a:xfrm>
            <a:off x="5784522" y="789514"/>
            <a:ext cx="1193939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xmlns="" id="{768E557C-BB6C-4E51-B3E1-1EE4ECB63A0D}"/>
              </a:ext>
            </a:extLst>
          </p:cNvPr>
          <p:cNvSpPr txBox="1"/>
          <p:nvPr/>
        </p:nvSpPr>
        <p:spPr>
          <a:xfrm>
            <a:off x="6042357" y="487705"/>
            <a:ext cx="9361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Isw1-Flag</a:t>
            </a:r>
            <a:endParaRPr lang="en-GB" sz="1200" dirty="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xmlns="" id="{768E557C-BB6C-4E51-B3E1-1EE4ECB63A0D}"/>
              </a:ext>
            </a:extLst>
          </p:cNvPr>
          <p:cNvSpPr txBox="1"/>
          <p:nvPr/>
        </p:nvSpPr>
        <p:spPr>
          <a:xfrm>
            <a:off x="8028384" y="1556792"/>
            <a:ext cx="504056" cy="46166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Flag</a:t>
            </a:r>
          </a:p>
          <a:p>
            <a:r>
              <a:rPr lang="en-US" sz="1200" dirty="0" err="1" smtClean="0"/>
              <a:t>Ab</a:t>
            </a:r>
            <a:endParaRPr lang="en-GB" sz="1200" dirty="0"/>
          </a:p>
        </p:txBody>
      </p:sp>
      <p:sp>
        <p:nvSpPr>
          <p:cNvPr id="26" name="右大括号 25"/>
          <p:cNvSpPr/>
          <p:nvPr/>
        </p:nvSpPr>
        <p:spPr>
          <a:xfrm>
            <a:off x="7524328" y="1556792"/>
            <a:ext cx="288032" cy="504056"/>
          </a:xfrm>
          <a:prstGeom prst="rightBrace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7" name="Straight Arrow Connector 8">
            <a:extLst>
              <a:ext uri="{FF2B5EF4-FFF2-40B4-BE49-F238E27FC236}">
                <a16:creationId xmlns:a16="http://schemas.microsoft.com/office/drawing/2014/main" xmlns="" id="{73FC063C-0A41-450B-9963-EE5D94FBB617}"/>
              </a:ext>
            </a:extLst>
          </p:cNvPr>
          <p:cNvCxnSpPr/>
          <p:nvPr/>
        </p:nvCxnSpPr>
        <p:spPr>
          <a:xfrm flipH="1">
            <a:off x="7236296" y="1772816"/>
            <a:ext cx="301840" cy="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xmlns="" id="{768E557C-BB6C-4E51-B3E1-1EE4ECB63A0D}"/>
              </a:ext>
            </a:extLst>
          </p:cNvPr>
          <p:cNvSpPr txBox="1"/>
          <p:nvPr/>
        </p:nvSpPr>
        <p:spPr>
          <a:xfrm>
            <a:off x="6876256" y="6165304"/>
            <a:ext cx="9361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IP:Isw1-Flag</a:t>
            </a:r>
            <a:endParaRPr lang="en-GB" sz="1200" dirty="0"/>
          </a:p>
        </p:txBody>
      </p:sp>
      <p:sp>
        <p:nvSpPr>
          <p:cNvPr id="29" name="矩形 28"/>
          <p:cNvSpPr/>
          <p:nvPr/>
        </p:nvSpPr>
        <p:spPr>
          <a:xfrm>
            <a:off x="2123728" y="4437112"/>
            <a:ext cx="864096" cy="2880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xmlns="" id="{30B48CE1-1A47-4369-953D-0FB94087D445}"/>
              </a:ext>
            </a:extLst>
          </p:cNvPr>
          <p:cNvSpPr txBox="1"/>
          <p:nvPr/>
        </p:nvSpPr>
        <p:spPr>
          <a:xfrm rot="16200000">
            <a:off x="2580535" y="3868227"/>
            <a:ext cx="8465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 smtClean="0">
                <a:latin typeface="Arial" pitchFamily="34" charset="0"/>
                <a:cs typeface="Arial" pitchFamily="34" charset="0"/>
              </a:rPr>
              <a:t>TSA/NAM- 400 5-FC</a:t>
            </a:r>
            <a:endParaRPr lang="en-GB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30B48CE1-1A47-4369-953D-0FB94087D445}"/>
              </a:ext>
            </a:extLst>
          </p:cNvPr>
          <p:cNvSpPr txBox="1"/>
          <p:nvPr/>
        </p:nvSpPr>
        <p:spPr>
          <a:xfrm rot="16200000">
            <a:off x="1829388" y="3981175"/>
            <a:ext cx="77450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 smtClean="0">
                <a:latin typeface="Arial" pitchFamily="34" charset="0"/>
                <a:cs typeface="Arial" pitchFamily="34" charset="0"/>
              </a:rPr>
              <a:t>WT</a:t>
            </a:r>
            <a:endParaRPr lang="en-GB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xmlns="" id="{30B48CE1-1A47-4369-953D-0FB94087D445}"/>
              </a:ext>
            </a:extLst>
          </p:cNvPr>
          <p:cNvSpPr txBox="1"/>
          <p:nvPr/>
        </p:nvSpPr>
        <p:spPr>
          <a:xfrm rot="16200000">
            <a:off x="2261436" y="3998756"/>
            <a:ext cx="77450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 smtClean="0">
                <a:latin typeface="Arial" pitchFamily="34" charset="0"/>
                <a:cs typeface="Arial" pitchFamily="34" charset="0"/>
              </a:rPr>
              <a:t>TSA/NAM</a:t>
            </a:r>
            <a:endParaRPr lang="en-GB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xmlns="" id="{30B48CE1-1A47-4369-953D-0FB94087D445}"/>
              </a:ext>
            </a:extLst>
          </p:cNvPr>
          <p:cNvSpPr txBox="1"/>
          <p:nvPr/>
        </p:nvSpPr>
        <p:spPr>
          <a:xfrm rot="16200000">
            <a:off x="2003601" y="3981175"/>
            <a:ext cx="77450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 smtClean="0">
                <a:latin typeface="Arial" pitchFamily="34" charset="0"/>
                <a:cs typeface="Arial" pitchFamily="34" charset="0"/>
              </a:rPr>
              <a:t>400 5-FC</a:t>
            </a:r>
            <a:endParaRPr lang="en-GB" sz="1000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34" name="Straight Connector 82">
            <a:extLst>
              <a:ext uri="{FF2B5EF4-FFF2-40B4-BE49-F238E27FC236}">
                <a16:creationId xmlns:a16="http://schemas.microsoft.com/office/drawing/2014/main" xmlns="" id="{B49EEE9D-03DD-4FE1-BCD8-A501D4B4EF99}"/>
              </a:ext>
            </a:extLst>
          </p:cNvPr>
          <p:cNvCxnSpPr>
            <a:cxnSpLocks/>
          </p:cNvCxnSpPr>
          <p:nvPr/>
        </p:nvCxnSpPr>
        <p:spPr>
          <a:xfrm>
            <a:off x="1846324" y="3789040"/>
            <a:ext cx="1213508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5" name="TextBox 34">
            <a:extLst>
              <a:ext uri="{FF2B5EF4-FFF2-40B4-BE49-F238E27FC236}">
                <a16:creationId xmlns:a16="http://schemas.microsoft.com/office/drawing/2014/main" xmlns="" id="{768E557C-BB6C-4E51-B3E1-1EE4ECB63A0D}"/>
              </a:ext>
            </a:extLst>
          </p:cNvPr>
          <p:cNvSpPr txBox="1"/>
          <p:nvPr/>
        </p:nvSpPr>
        <p:spPr>
          <a:xfrm>
            <a:off x="1979712" y="3501008"/>
            <a:ext cx="9361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Isw1-Flag</a:t>
            </a:r>
            <a:endParaRPr lang="en-GB" sz="1200" dirty="0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xmlns="" id="{768E557C-BB6C-4E51-B3E1-1EE4ECB63A0D}"/>
              </a:ext>
            </a:extLst>
          </p:cNvPr>
          <p:cNvSpPr txBox="1"/>
          <p:nvPr/>
        </p:nvSpPr>
        <p:spPr>
          <a:xfrm>
            <a:off x="3635896" y="4365104"/>
            <a:ext cx="504056" cy="46166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 err="1" smtClean="0"/>
              <a:t>Kac</a:t>
            </a:r>
            <a:endParaRPr lang="en-US" sz="1200" dirty="0" smtClean="0"/>
          </a:p>
          <a:p>
            <a:r>
              <a:rPr lang="en-US" sz="1200" dirty="0" err="1" smtClean="0"/>
              <a:t>Ab</a:t>
            </a:r>
            <a:endParaRPr lang="en-GB" sz="1200" dirty="0"/>
          </a:p>
        </p:txBody>
      </p:sp>
      <p:sp>
        <p:nvSpPr>
          <p:cNvPr id="37" name="右大括号 36"/>
          <p:cNvSpPr/>
          <p:nvPr/>
        </p:nvSpPr>
        <p:spPr>
          <a:xfrm>
            <a:off x="3275856" y="4365104"/>
            <a:ext cx="288032" cy="504056"/>
          </a:xfrm>
          <a:prstGeom prst="rightBrace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8" name="Straight Arrow Connector 8">
            <a:extLst>
              <a:ext uri="{FF2B5EF4-FFF2-40B4-BE49-F238E27FC236}">
                <a16:creationId xmlns:a16="http://schemas.microsoft.com/office/drawing/2014/main" xmlns="" id="{73FC063C-0A41-450B-9963-EE5D94FBB617}"/>
              </a:ext>
            </a:extLst>
          </p:cNvPr>
          <p:cNvCxnSpPr/>
          <p:nvPr/>
        </p:nvCxnSpPr>
        <p:spPr>
          <a:xfrm flipH="1">
            <a:off x="3046024" y="4653136"/>
            <a:ext cx="301840" cy="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矩形 38"/>
          <p:cNvSpPr/>
          <p:nvPr/>
        </p:nvSpPr>
        <p:spPr>
          <a:xfrm>
            <a:off x="5724128" y="4653136"/>
            <a:ext cx="1080120" cy="2880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xmlns="" id="{30B48CE1-1A47-4369-953D-0FB94087D445}"/>
              </a:ext>
            </a:extLst>
          </p:cNvPr>
          <p:cNvSpPr txBox="1"/>
          <p:nvPr/>
        </p:nvSpPr>
        <p:spPr>
          <a:xfrm rot="16200000">
            <a:off x="6305419" y="3898212"/>
            <a:ext cx="8217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 smtClean="0">
                <a:latin typeface="Arial" pitchFamily="34" charset="0"/>
                <a:cs typeface="Arial" pitchFamily="34" charset="0"/>
              </a:rPr>
              <a:t>TSA/NAM- 400 5-FC</a:t>
            </a:r>
            <a:endParaRPr lang="en-GB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xmlns="" id="{30B48CE1-1A47-4369-953D-0FB94087D445}"/>
              </a:ext>
            </a:extLst>
          </p:cNvPr>
          <p:cNvSpPr txBox="1"/>
          <p:nvPr/>
        </p:nvSpPr>
        <p:spPr>
          <a:xfrm rot="16200000">
            <a:off x="5448371" y="3998756"/>
            <a:ext cx="77450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 smtClean="0">
                <a:latin typeface="Arial" pitchFamily="34" charset="0"/>
                <a:cs typeface="Arial" pitchFamily="34" charset="0"/>
              </a:rPr>
              <a:t>WT</a:t>
            </a:r>
            <a:endParaRPr lang="en-GB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xmlns="" id="{30B48CE1-1A47-4369-953D-0FB94087D445}"/>
              </a:ext>
            </a:extLst>
          </p:cNvPr>
          <p:cNvSpPr txBox="1"/>
          <p:nvPr/>
        </p:nvSpPr>
        <p:spPr>
          <a:xfrm rot="16200000">
            <a:off x="5964041" y="3998756"/>
            <a:ext cx="77450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 smtClean="0">
                <a:latin typeface="Arial" pitchFamily="34" charset="0"/>
                <a:cs typeface="Arial" pitchFamily="34" charset="0"/>
              </a:rPr>
              <a:t>TSA/NAM</a:t>
            </a:r>
            <a:endParaRPr lang="en-GB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xmlns="" id="{30B48CE1-1A47-4369-953D-0FB94087D445}"/>
              </a:ext>
            </a:extLst>
          </p:cNvPr>
          <p:cNvSpPr txBox="1"/>
          <p:nvPr/>
        </p:nvSpPr>
        <p:spPr>
          <a:xfrm rot="16200000">
            <a:off x="5676009" y="3998756"/>
            <a:ext cx="77450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 smtClean="0">
                <a:latin typeface="Arial" pitchFamily="34" charset="0"/>
                <a:cs typeface="Arial" pitchFamily="34" charset="0"/>
              </a:rPr>
              <a:t>400 5-FC</a:t>
            </a:r>
            <a:endParaRPr lang="en-GB" sz="1000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44" name="Straight Connector 82">
            <a:extLst>
              <a:ext uri="{FF2B5EF4-FFF2-40B4-BE49-F238E27FC236}">
                <a16:creationId xmlns:a16="http://schemas.microsoft.com/office/drawing/2014/main" xmlns="" id="{B49EEE9D-03DD-4FE1-BCD8-A501D4B4EF99}"/>
              </a:ext>
            </a:extLst>
          </p:cNvPr>
          <p:cNvCxnSpPr>
            <a:cxnSpLocks/>
          </p:cNvCxnSpPr>
          <p:nvPr/>
        </p:nvCxnSpPr>
        <p:spPr>
          <a:xfrm>
            <a:off x="5784522" y="3759423"/>
            <a:ext cx="1193939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5" name="TextBox 44">
            <a:extLst>
              <a:ext uri="{FF2B5EF4-FFF2-40B4-BE49-F238E27FC236}">
                <a16:creationId xmlns:a16="http://schemas.microsoft.com/office/drawing/2014/main" xmlns="" id="{768E557C-BB6C-4E51-B3E1-1EE4ECB63A0D}"/>
              </a:ext>
            </a:extLst>
          </p:cNvPr>
          <p:cNvSpPr txBox="1"/>
          <p:nvPr/>
        </p:nvSpPr>
        <p:spPr>
          <a:xfrm>
            <a:off x="6042357" y="3457614"/>
            <a:ext cx="9361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Isw1-Flag</a:t>
            </a:r>
            <a:endParaRPr lang="en-GB" sz="1200" dirty="0"/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xmlns="" id="{768E557C-BB6C-4E51-B3E1-1EE4ECB63A0D}"/>
              </a:ext>
            </a:extLst>
          </p:cNvPr>
          <p:cNvSpPr txBox="1"/>
          <p:nvPr/>
        </p:nvSpPr>
        <p:spPr>
          <a:xfrm>
            <a:off x="7668344" y="4581128"/>
            <a:ext cx="504056" cy="46166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Flag</a:t>
            </a:r>
          </a:p>
          <a:p>
            <a:r>
              <a:rPr lang="en-US" sz="1200" dirty="0" err="1" smtClean="0"/>
              <a:t>Ab</a:t>
            </a:r>
            <a:endParaRPr lang="en-GB" sz="1200" dirty="0"/>
          </a:p>
        </p:txBody>
      </p:sp>
      <p:sp>
        <p:nvSpPr>
          <p:cNvPr id="47" name="右大括号 46"/>
          <p:cNvSpPr/>
          <p:nvPr/>
        </p:nvSpPr>
        <p:spPr>
          <a:xfrm>
            <a:off x="7164288" y="4581128"/>
            <a:ext cx="288032" cy="504056"/>
          </a:xfrm>
          <a:prstGeom prst="rightBrace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8" name="Straight Arrow Connector 8">
            <a:extLst>
              <a:ext uri="{FF2B5EF4-FFF2-40B4-BE49-F238E27FC236}">
                <a16:creationId xmlns:a16="http://schemas.microsoft.com/office/drawing/2014/main" xmlns="" id="{73FC063C-0A41-450B-9963-EE5D94FBB617}"/>
              </a:ext>
            </a:extLst>
          </p:cNvPr>
          <p:cNvCxnSpPr/>
          <p:nvPr/>
        </p:nvCxnSpPr>
        <p:spPr>
          <a:xfrm flipH="1">
            <a:off x="6876256" y="4797152"/>
            <a:ext cx="301840" cy="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图片 47" descr="histone.tiff"/>
          <p:cNvPicPr>
            <a:picLocks noChangeAspect="1"/>
          </p:cNvPicPr>
          <p:nvPr/>
        </p:nvPicPr>
        <p:blipFill>
          <a:blip r:embed="rId2" cstate="print">
            <a:lum contrast="-10000"/>
          </a:blip>
          <a:stretch>
            <a:fillRect/>
          </a:stretch>
        </p:blipFill>
        <p:spPr>
          <a:xfrm>
            <a:off x="4644008" y="1916832"/>
            <a:ext cx="2682972" cy="1877298"/>
          </a:xfrm>
          <a:prstGeom prst="rect">
            <a:avLst/>
          </a:prstGeom>
        </p:spPr>
      </p:pic>
      <p:pic>
        <p:nvPicPr>
          <p:cNvPr id="3" name="图片 2" descr="Figure 3e isw1-flag raw data.tiff"/>
          <p:cNvPicPr>
            <a:picLocks noChangeAspect="1"/>
          </p:cNvPicPr>
          <p:nvPr/>
        </p:nvPicPr>
        <p:blipFill>
          <a:blip r:embed="rId3" cstate="print">
            <a:lum contrast="-10000"/>
          </a:blip>
          <a:stretch>
            <a:fillRect/>
          </a:stretch>
        </p:blipFill>
        <p:spPr>
          <a:xfrm>
            <a:off x="755576" y="1844824"/>
            <a:ext cx="3420687" cy="255616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78F1B918-5CE1-4D79-8A6B-83E84F132F9D}"/>
              </a:ext>
            </a:extLst>
          </p:cNvPr>
          <p:cNvSpPr txBox="1"/>
          <p:nvPr/>
        </p:nvSpPr>
        <p:spPr>
          <a:xfrm>
            <a:off x="179512" y="271681"/>
            <a:ext cx="277396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Figure </a:t>
            </a:r>
            <a:r>
              <a:rPr lang="en-GB" sz="1200" dirty="0" smtClean="0"/>
              <a:t>5e </a:t>
            </a:r>
            <a:r>
              <a:rPr lang="en-GB" altLang="zh-CN" sz="1200" dirty="0" smtClean="0"/>
              <a:t> Isw1 mutation strain constructs</a:t>
            </a:r>
            <a:endParaRPr lang="en-GB" altLang="zh-CN" sz="12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9652192C-9AEB-4139-B828-D0583FCB3CAF}"/>
              </a:ext>
            </a:extLst>
          </p:cNvPr>
          <p:cNvSpPr txBox="1"/>
          <p:nvPr/>
        </p:nvSpPr>
        <p:spPr>
          <a:xfrm>
            <a:off x="195725" y="6221254"/>
            <a:ext cx="5856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Samples were run </a:t>
            </a:r>
            <a:r>
              <a:rPr lang="en-GB" sz="1200" dirty="0" smtClean="0"/>
              <a:t>and </a:t>
            </a:r>
            <a:r>
              <a:rPr lang="en-GB" sz="1200" dirty="0"/>
              <a:t>membrane were cut prior to incubation with the indicated antibody.</a:t>
            </a:r>
          </a:p>
          <a:p>
            <a:r>
              <a:rPr lang="en-GB" sz="1200" dirty="0" smtClean="0"/>
              <a:t>Red </a:t>
            </a:r>
            <a:r>
              <a:rPr lang="en-GB" sz="1200" dirty="0"/>
              <a:t>square indicates the image used in the figure and arrow points to the band of interest.</a:t>
            </a:r>
          </a:p>
        </p:txBody>
      </p:sp>
      <p:sp>
        <p:nvSpPr>
          <p:cNvPr id="6" name="矩形 5"/>
          <p:cNvSpPr/>
          <p:nvPr/>
        </p:nvSpPr>
        <p:spPr>
          <a:xfrm>
            <a:off x="2015208" y="2852936"/>
            <a:ext cx="792088" cy="21602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768E557C-BB6C-4E51-B3E1-1EE4ECB63A0D}"/>
              </a:ext>
            </a:extLst>
          </p:cNvPr>
          <p:cNvSpPr txBox="1"/>
          <p:nvPr/>
        </p:nvSpPr>
        <p:spPr>
          <a:xfrm>
            <a:off x="2051720" y="2143889"/>
            <a:ext cx="9361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Isw1-Flag</a:t>
            </a:r>
            <a:endParaRPr lang="en-GB" sz="1200" dirty="0"/>
          </a:p>
        </p:txBody>
      </p:sp>
      <p:sp>
        <p:nvSpPr>
          <p:cNvPr id="8" name="右大括号 7"/>
          <p:cNvSpPr/>
          <p:nvPr/>
        </p:nvSpPr>
        <p:spPr>
          <a:xfrm>
            <a:off x="3203848" y="2708920"/>
            <a:ext cx="288032" cy="504056"/>
          </a:xfrm>
          <a:prstGeom prst="rightBrace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xmlns="" id="{73FC063C-0A41-450B-9963-EE5D94FBB617}"/>
              </a:ext>
            </a:extLst>
          </p:cNvPr>
          <p:cNvCxnSpPr/>
          <p:nvPr/>
        </p:nvCxnSpPr>
        <p:spPr>
          <a:xfrm flipH="1">
            <a:off x="2879304" y="2996952"/>
            <a:ext cx="301840" cy="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768E557C-BB6C-4E51-B3E1-1EE4ECB63A0D}"/>
              </a:ext>
            </a:extLst>
          </p:cNvPr>
          <p:cNvSpPr txBox="1"/>
          <p:nvPr/>
        </p:nvSpPr>
        <p:spPr>
          <a:xfrm>
            <a:off x="3563888" y="2708920"/>
            <a:ext cx="504056" cy="46166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Flag</a:t>
            </a:r>
          </a:p>
          <a:p>
            <a:r>
              <a:rPr lang="en-US" sz="1200" dirty="0" err="1" smtClean="0"/>
              <a:t>Ab</a:t>
            </a:r>
            <a:endParaRPr lang="en-GB" sz="1200" dirty="0"/>
          </a:p>
        </p:txBody>
      </p:sp>
      <p:cxnSp>
        <p:nvCxnSpPr>
          <p:cNvPr id="11" name="Straight Connector 82">
            <a:extLst>
              <a:ext uri="{FF2B5EF4-FFF2-40B4-BE49-F238E27FC236}">
                <a16:creationId xmlns:a16="http://schemas.microsoft.com/office/drawing/2014/main" xmlns="" id="{B49EEE9D-03DD-4FE1-BCD8-A501D4B4EF99}"/>
              </a:ext>
            </a:extLst>
          </p:cNvPr>
          <p:cNvCxnSpPr>
            <a:cxnSpLocks/>
          </p:cNvCxnSpPr>
          <p:nvPr/>
        </p:nvCxnSpPr>
        <p:spPr>
          <a:xfrm>
            <a:off x="2051720" y="2420888"/>
            <a:ext cx="792088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30B48CE1-1A47-4369-953D-0FB94087D445}"/>
              </a:ext>
            </a:extLst>
          </p:cNvPr>
          <p:cNvSpPr txBox="1"/>
          <p:nvPr/>
        </p:nvSpPr>
        <p:spPr>
          <a:xfrm rot="16200000">
            <a:off x="2009408" y="2577018"/>
            <a:ext cx="41446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 smtClean="0">
                <a:latin typeface="Arial" pitchFamily="34" charset="0"/>
                <a:cs typeface="Arial" pitchFamily="34" charset="0"/>
              </a:rPr>
              <a:t>WT</a:t>
            </a:r>
            <a:endParaRPr lang="en-GB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30B48CE1-1A47-4369-953D-0FB94087D445}"/>
              </a:ext>
            </a:extLst>
          </p:cNvPr>
          <p:cNvSpPr txBox="1"/>
          <p:nvPr/>
        </p:nvSpPr>
        <p:spPr>
          <a:xfrm rot="16200000">
            <a:off x="2183621" y="2577018"/>
            <a:ext cx="41446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 smtClean="0">
                <a:latin typeface="Arial" pitchFamily="34" charset="0"/>
                <a:cs typeface="Arial" pitchFamily="34" charset="0"/>
              </a:rPr>
              <a:t>Q</a:t>
            </a:r>
            <a:endParaRPr lang="en-GB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30B48CE1-1A47-4369-953D-0FB94087D445}"/>
              </a:ext>
            </a:extLst>
          </p:cNvPr>
          <p:cNvSpPr txBox="1"/>
          <p:nvPr/>
        </p:nvSpPr>
        <p:spPr>
          <a:xfrm rot="16200000">
            <a:off x="2471653" y="2577018"/>
            <a:ext cx="41446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 smtClean="0">
                <a:latin typeface="Arial" pitchFamily="34" charset="0"/>
                <a:cs typeface="Arial" pitchFamily="34" charset="0"/>
              </a:rPr>
              <a:t>R</a:t>
            </a:r>
            <a:endParaRPr lang="en-GB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148064" y="3140968"/>
            <a:ext cx="1584176" cy="36004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768E557C-BB6C-4E51-B3E1-1EE4ECB63A0D}"/>
              </a:ext>
            </a:extLst>
          </p:cNvPr>
          <p:cNvSpPr txBox="1"/>
          <p:nvPr/>
        </p:nvSpPr>
        <p:spPr>
          <a:xfrm>
            <a:off x="5436096" y="3933056"/>
            <a:ext cx="9361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Isw1-Flag</a:t>
            </a:r>
            <a:endParaRPr lang="en-GB" sz="1200" dirty="0"/>
          </a:p>
        </p:txBody>
      </p:sp>
      <p:sp>
        <p:nvSpPr>
          <p:cNvPr id="17" name="右大括号 16"/>
          <p:cNvSpPr/>
          <p:nvPr/>
        </p:nvSpPr>
        <p:spPr>
          <a:xfrm>
            <a:off x="6876256" y="2564904"/>
            <a:ext cx="288032" cy="864096"/>
          </a:xfrm>
          <a:prstGeom prst="rightBrace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8" name="Straight Arrow Connector 8">
            <a:extLst>
              <a:ext uri="{FF2B5EF4-FFF2-40B4-BE49-F238E27FC236}">
                <a16:creationId xmlns:a16="http://schemas.microsoft.com/office/drawing/2014/main" xmlns="" id="{73FC063C-0A41-450B-9963-EE5D94FBB617}"/>
              </a:ext>
            </a:extLst>
          </p:cNvPr>
          <p:cNvCxnSpPr/>
          <p:nvPr/>
        </p:nvCxnSpPr>
        <p:spPr>
          <a:xfrm flipH="1">
            <a:off x="6732240" y="3284984"/>
            <a:ext cx="301840" cy="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768E557C-BB6C-4E51-B3E1-1EE4ECB63A0D}"/>
              </a:ext>
            </a:extLst>
          </p:cNvPr>
          <p:cNvSpPr txBox="1"/>
          <p:nvPr/>
        </p:nvSpPr>
        <p:spPr>
          <a:xfrm>
            <a:off x="7308304" y="2780928"/>
            <a:ext cx="827584" cy="46166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 err="1" smtClean="0"/>
              <a:t>Histone</a:t>
            </a:r>
            <a:r>
              <a:rPr lang="en-US" sz="1200" dirty="0" smtClean="0"/>
              <a:t> 3</a:t>
            </a:r>
          </a:p>
          <a:p>
            <a:r>
              <a:rPr lang="en-US" sz="1200" dirty="0" err="1" smtClean="0"/>
              <a:t>Ab</a:t>
            </a:r>
            <a:endParaRPr lang="en-GB" sz="1200" dirty="0"/>
          </a:p>
        </p:txBody>
      </p:sp>
      <p:cxnSp>
        <p:nvCxnSpPr>
          <p:cNvPr id="20" name="Straight Connector 82">
            <a:extLst>
              <a:ext uri="{FF2B5EF4-FFF2-40B4-BE49-F238E27FC236}">
                <a16:creationId xmlns:a16="http://schemas.microsoft.com/office/drawing/2014/main" xmlns="" id="{B49EEE9D-03DD-4FE1-BCD8-A501D4B4EF99}"/>
              </a:ext>
            </a:extLst>
          </p:cNvPr>
          <p:cNvCxnSpPr>
            <a:cxnSpLocks/>
          </p:cNvCxnSpPr>
          <p:nvPr/>
        </p:nvCxnSpPr>
        <p:spPr>
          <a:xfrm>
            <a:off x="5436096" y="3933056"/>
            <a:ext cx="1224136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30B48CE1-1A47-4369-953D-0FB94087D445}"/>
              </a:ext>
            </a:extLst>
          </p:cNvPr>
          <p:cNvSpPr txBox="1"/>
          <p:nvPr/>
        </p:nvSpPr>
        <p:spPr>
          <a:xfrm rot="16200000">
            <a:off x="5321776" y="3657140"/>
            <a:ext cx="41446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 smtClean="0">
                <a:latin typeface="Arial" pitchFamily="34" charset="0"/>
                <a:cs typeface="Arial" pitchFamily="34" charset="0"/>
              </a:rPr>
              <a:t>WT</a:t>
            </a:r>
            <a:endParaRPr lang="en-GB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xmlns="" id="{30B48CE1-1A47-4369-953D-0FB94087D445}"/>
              </a:ext>
            </a:extLst>
          </p:cNvPr>
          <p:cNvSpPr txBox="1"/>
          <p:nvPr/>
        </p:nvSpPr>
        <p:spPr>
          <a:xfrm rot="16200000">
            <a:off x="5753824" y="3657140"/>
            <a:ext cx="41446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 smtClean="0">
                <a:latin typeface="Arial" pitchFamily="34" charset="0"/>
                <a:cs typeface="Arial" pitchFamily="34" charset="0"/>
              </a:rPr>
              <a:t>Q</a:t>
            </a:r>
            <a:endParaRPr lang="en-GB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xmlns="" id="{30B48CE1-1A47-4369-953D-0FB94087D445}"/>
              </a:ext>
            </a:extLst>
          </p:cNvPr>
          <p:cNvSpPr txBox="1"/>
          <p:nvPr/>
        </p:nvSpPr>
        <p:spPr>
          <a:xfrm rot="16200000">
            <a:off x="6288077" y="3657140"/>
            <a:ext cx="41446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 smtClean="0">
                <a:latin typeface="Arial" pitchFamily="34" charset="0"/>
                <a:cs typeface="Arial" pitchFamily="34" charset="0"/>
              </a:rPr>
              <a:t>R</a:t>
            </a:r>
            <a:endParaRPr lang="en-GB" sz="10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Figure 3f histone raw data.tiff"/>
          <p:cNvPicPr>
            <a:picLocks noChangeAspect="1"/>
          </p:cNvPicPr>
          <p:nvPr/>
        </p:nvPicPr>
        <p:blipFill>
          <a:blip r:embed="rId2" cstate="print">
            <a:lum contrast="-10000"/>
          </a:blip>
          <a:stretch>
            <a:fillRect/>
          </a:stretch>
        </p:blipFill>
        <p:spPr>
          <a:xfrm>
            <a:off x="4646561" y="1916833"/>
            <a:ext cx="3237807" cy="2419004"/>
          </a:xfrm>
          <a:prstGeom prst="rect">
            <a:avLst/>
          </a:prstGeom>
        </p:spPr>
      </p:pic>
      <p:pic>
        <p:nvPicPr>
          <p:cNvPr id="3" name="图片 2" descr="Figure 3f isw1-flag raw data.tiff"/>
          <p:cNvPicPr>
            <a:picLocks noChangeAspect="1"/>
          </p:cNvPicPr>
          <p:nvPr/>
        </p:nvPicPr>
        <p:blipFill>
          <a:blip r:embed="rId3" cstate="print">
            <a:lum contrast="-10000"/>
          </a:blip>
          <a:stretch>
            <a:fillRect/>
          </a:stretch>
        </p:blipFill>
        <p:spPr>
          <a:xfrm>
            <a:off x="611560" y="1988841"/>
            <a:ext cx="3237807" cy="241900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78F1B918-5CE1-4D79-8A6B-83E84F132F9D}"/>
              </a:ext>
            </a:extLst>
          </p:cNvPr>
          <p:cNvSpPr txBox="1"/>
          <p:nvPr/>
        </p:nvSpPr>
        <p:spPr>
          <a:xfrm>
            <a:off x="179512" y="271681"/>
            <a:ext cx="277396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Figure </a:t>
            </a:r>
            <a:r>
              <a:rPr lang="en-GB" sz="1200" dirty="0" smtClean="0"/>
              <a:t>5f </a:t>
            </a:r>
            <a:r>
              <a:rPr lang="en-GB" altLang="zh-CN" sz="1200" dirty="0" smtClean="0"/>
              <a:t> Isw1 mutation strain constructs</a:t>
            </a:r>
            <a:endParaRPr lang="en-GB" altLang="zh-CN" sz="1200" dirty="0"/>
          </a:p>
        </p:txBody>
      </p:sp>
      <p:sp>
        <p:nvSpPr>
          <p:cNvPr id="5" name="矩形 4"/>
          <p:cNvSpPr/>
          <p:nvPr/>
        </p:nvSpPr>
        <p:spPr>
          <a:xfrm>
            <a:off x="2627784" y="3057928"/>
            <a:ext cx="792088" cy="21602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768E557C-BB6C-4E51-B3E1-1EE4ECB63A0D}"/>
              </a:ext>
            </a:extLst>
          </p:cNvPr>
          <p:cNvSpPr txBox="1"/>
          <p:nvPr/>
        </p:nvSpPr>
        <p:spPr>
          <a:xfrm>
            <a:off x="2627784" y="2348881"/>
            <a:ext cx="9361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Isw1-Flag</a:t>
            </a:r>
            <a:endParaRPr lang="en-GB" sz="1200" dirty="0"/>
          </a:p>
        </p:txBody>
      </p:sp>
      <p:sp>
        <p:nvSpPr>
          <p:cNvPr id="7" name="右大括号 6"/>
          <p:cNvSpPr/>
          <p:nvPr/>
        </p:nvSpPr>
        <p:spPr>
          <a:xfrm>
            <a:off x="3816424" y="2913912"/>
            <a:ext cx="288032" cy="504056"/>
          </a:xfrm>
          <a:prstGeom prst="rightBrace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Straight Arrow Connector 8">
            <a:extLst>
              <a:ext uri="{FF2B5EF4-FFF2-40B4-BE49-F238E27FC236}">
                <a16:creationId xmlns:a16="http://schemas.microsoft.com/office/drawing/2014/main" xmlns="" id="{73FC063C-0A41-450B-9963-EE5D94FBB617}"/>
              </a:ext>
            </a:extLst>
          </p:cNvPr>
          <p:cNvCxnSpPr/>
          <p:nvPr/>
        </p:nvCxnSpPr>
        <p:spPr>
          <a:xfrm flipH="1">
            <a:off x="3491880" y="3201944"/>
            <a:ext cx="301840" cy="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768E557C-BB6C-4E51-B3E1-1EE4ECB63A0D}"/>
              </a:ext>
            </a:extLst>
          </p:cNvPr>
          <p:cNvSpPr txBox="1"/>
          <p:nvPr/>
        </p:nvSpPr>
        <p:spPr>
          <a:xfrm>
            <a:off x="4176464" y="2913912"/>
            <a:ext cx="504056" cy="46166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Flag</a:t>
            </a:r>
          </a:p>
          <a:p>
            <a:r>
              <a:rPr lang="en-US" sz="1200" dirty="0" err="1" smtClean="0"/>
              <a:t>Ab</a:t>
            </a:r>
            <a:endParaRPr lang="en-GB" sz="1200" dirty="0"/>
          </a:p>
        </p:txBody>
      </p:sp>
      <p:cxnSp>
        <p:nvCxnSpPr>
          <p:cNvPr id="10" name="Straight Connector 82">
            <a:extLst>
              <a:ext uri="{FF2B5EF4-FFF2-40B4-BE49-F238E27FC236}">
                <a16:creationId xmlns:a16="http://schemas.microsoft.com/office/drawing/2014/main" xmlns="" id="{B49EEE9D-03DD-4FE1-BCD8-A501D4B4EF99}"/>
              </a:ext>
            </a:extLst>
          </p:cNvPr>
          <p:cNvCxnSpPr>
            <a:cxnSpLocks/>
          </p:cNvCxnSpPr>
          <p:nvPr/>
        </p:nvCxnSpPr>
        <p:spPr>
          <a:xfrm>
            <a:off x="2664296" y="2564905"/>
            <a:ext cx="792088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30B48CE1-1A47-4369-953D-0FB94087D445}"/>
              </a:ext>
            </a:extLst>
          </p:cNvPr>
          <p:cNvSpPr txBox="1"/>
          <p:nvPr/>
        </p:nvSpPr>
        <p:spPr>
          <a:xfrm rot="16200000">
            <a:off x="2543661" y="2782012"/>
            <a:ext cx="41446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 smtClean="0">
                <a:latin typeface="Arial" pitchFamily="34" charset="0"/>
                <a:cs typeface="Arial" pitchFamily="34" charset="0"/>
              </a:rPr>
              <a:t>WT</a:t>
            </a:r>
            <a:endParaRPr lang="en-GB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30B48CE1-1A47-4369-953D-0FB94087D445}"/>
              </a:ext>
            </a:extLst>
          </p:cNvPr>
          <p:cNvSpPr txBox="1"/>
          <p:nvPr/>
        </p:nvSpPr>
        <p:spPr>
          <a:xfrm rot="16200000">
            <a:off x="2693194" y="2715520"/>
            <a:ext cx="54745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 smtClean="0">
                <a:latin typeface="Arial" pitchFamily="34" charset="0"/>
                <a:cs typeface="Arial" pitchFamily="34" charset="0"/>
              </a:rPr>
              <a:t>K89R</a:t>
            </a:r>
            <a:endParaRPr lang="en-GB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30B48CE1-1A47-4369-953D-0FB94087D445}"/>
              </a:ext>
            </a:extLst>
          </p:cNvPr>
          <p:cNvSpPr txBox="1"/>
          <p:nvPr/>
        </p:nvSpPr>
        <p:spPr>
          <a:xfrm rot="16200000">
            <a:off x="2879020" y="2715520"/>
            <a:ext cx="54745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 smtClean="0">
                <a:latin typeface="Arial" pitchFamily="34" charset="0"/>
                <a:cs typeface="Arial" pitchFamily="34" charset="0"/>
              </a:rPr>
              <a:t>K97R</a:t>
            </a:r>
            <a:endParaRPr lang="en-GB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30B48CE1-1A47-4369-953D-0FB94087D445}"/>
              </a:ext>
            </a:extLst>
          </p:cNvPr>
          <p:cNvSpPr txBox="1"/>
          <p:nvPr/>
        </p:nvSpPr>
        <p:spPr>
          <a:xfrm rot="16200000">
            <a:off x="3017230" y="2679516"/>
            <a:ext cx="61945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 smtClean="0">
                <a:latin typeface="Arial" pitchFamily="34" charset="0"/>
                <a:cs typeface="Arial" pitchFamily="34" charset="0"/>
              </a:rPr>
              <a:t>K113R</a:t>
            </a:r>
            <a:endParaRPr lang="en-GB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804248" y="3057928"/>
            <a:ext cx="792088" cy="21602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768E557C-BB6C-4E51-B3E1-1EE4ECB63A0D}"/>
              </a:ext>
            </a:extLst>
          </p:cNvPr>
          <p:cNvSpPr txBox="1"/>
          <p:nvPr/>
        </p:nvSpPr>
        <p:spPr>
          <a:xfrm>
            <a:off x="6804248" y="2348881"/>
            <a:ext cx="9361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Isw1-Flag</a:t>
            </a:r>
            <a:endParaRPr lang="en-GB" sz="1200" dirty="0"/>
          </a:p>
        </p:txBody>
      </p:sp>
      <p:sp>
        <p:nvSpPr>
          <p:cNvPr id="17" name="右大括号 16"/>
          <p:cNvSpPr/>
          <p:nvPr/>
        </p:nvSpPr>
        <p:spPr>
          <a:xfrm>
            <a:off x="7884368" y="2913912"/>
            <a:ext cx="288032" cy="504056"/>
          </a:xfrm>
          <a:prstGeom prst="rightBrace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8" name="Straight Arrow Connector 8">
            <a:extLst>
              <a:ext uri="{FF2B5EF4-FFF2-40B4-BE49-F238E27FC236}">
                <a16:creationId xmlns:a16="http://schemas.microsoft.com/office/drawing/2014/main" xmlns="" id="{73FC063C-0A41-450B-9963-EE5D94FBB617}"/>
              </a:ext>
            </a:extLst>
          </p:cNvPr>
          <p:cNvCxnSpPr/>
          <p:nvPr/>
        </p:nvCxnSpPr>
        <p:spPr>
          <a:xfrm flipH="1">
            <a:off x="7668344" y="3201944"/>
            <a:ext cx="301840" cy="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768E557C-BB6C-4E51-B3E1-1EE4ECB63A0D}"/>
              </a:ext>
            </a:extLst>
          </p:cNvPr>
          <p:cNvSpPr txBox="1"/>
          <p:nvPr/>
        </p:nvSpPr>
        <p:spPr>
          <a:xfrm>
            <a:off x="8064896" y="2913912"/>
            <a:ext cx="827584" cy="46166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 err="1" smtClean="0"/>
              <a:t>Histone</a:t>
            </a:r>
            <a:r>
              <a:rPr lang="en-US" sz="1200" dirty="0" smtClean="0"/>
              <a:t> 3</a:t>
            </a:r>
          </a:p>
          <a:p>
            <a:r>
              <a:rPr lang="en-US" sz="1200" dirty="0" err="1" smtClean="0"/>
              <a:t>Ab</a:t>
            </a:r>
            <a:endParaRPr lang="en-GB" sz="1200" dirty="0"/>
          </a:p>
        </p:txBody>
      </p:sp>
      <p:cxnSp>
        <p:nvCxnSpPr>
          <p:cNvPr id="20" name="Straight Connector 82">
            <a:extLst>
              <a:ext uri="{FF2B5EF4-FFF2-40B4-BE49-F238E27FC236}">
                <a16:creationId xmlns:a16="http://schemas.microsoft.com/office/drawing/2014/main" xmlns="" id="{B49EEE9D-03DD-4FE1-BCD8-A501D4B4EF99}"/>
              </a:ext>
            </a:extLst>
          </p:cNvPr>
          <p:cNvCxnSpPr>
            <a:cxnSpLocks/>
          </p:cNvCxnSpPr>
          <p:nvPr/>
        </p:nvCxnSpPr>
        <p:spPr>
          <a:xfrm>
            <a:off x="6840760" y="2564905"/>
            <a:ext cx="792088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30B48CE1-1A47-4369-953D-0FB94087D445}"/>
              </a:ext>
            </a:extLst>
          </p:cNvPr>
          <p:cNvSpPr txBox="1"/>
          <p:nvPr/>
        </p:nvSpPr>
        <p:spPr>
          <a:xfrm rot="16200000">
            <a:off x="6720125" y="2782012"/>
            <a:ext cx="41446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 smtClean="0">
                <a:latin typeface="Arial" pitchFamily="34" charset="0"/>
                <a:cs typeface="Arial" pitchFamily="34" charset="0"/>
              </a:rPr>
              <a:t>WT</a:t>
            </a:r>
            <a:endParaRPr lang="en-GB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xmlns="" id="{30B48CE1-1A47-4369-953D-0FB94087D445}"/>
              </a:ext>
            </a:extLst>
          </p:cNvPr>
          <p:cNvSpPr txBox="1"/>
          <p:nvPr/>
        </p:nvSpPr>
        <p:spPr>
          <a:xfrm rot="16200000">
            <a:off x="6869658" y="2715520"/>
            <a:ext cx="54745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 smtClean="0">
                <a:latin typeface="Arial" pitchFamily="34" charset="0"/>
                <a:cs typeface="Arial" pitchFamily="34" charset="0"/>
              </a:rPr>
              <a:t>K89R</a:t>
            </a:r>
            <a:endParaRPr lang="en-GB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xmlns="" id="{30B48CE1-1A47-4369-953D-0FB94087D445}"/>
              </a:ext>
            </a:extLst>
          </p:cNvPr>
          <p:cNvSpPr txBox="1"/>
          <p:nvPr/>
        </p:nvSpPr>
        <p:spPr>
          <a:xfrm rot="16200000">
            <a:off x="7055484" y="2715520"/>
            <a:ext cx="54745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 smtClean="0">
                <a:latin typeface="Arial" pitchFamily="34" charset="0"/>
                <a:cs typeface="Arial" pitchFamily="34" charset="0"/>
              </a:rPr>
              <a:t>K97R</a:t>
            </a:r>
            <a:endParaRPr lang="en-GB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xmlns="" id="{30B48CE1-1A47-4369-953D-0FB94087D445}"/>
              </a:ext>
            </a:extLst>
          </p:cNvPr>
          <p:cNvSpPr txBox="1"/>
          <p:nvPr/>
        </p:nvSpPr>
        <p:spPr>
          <a:xfrm rot="16200000">
            <a:off x="7193694" y="2679516"/>
            <a:ext cx="61945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 smtClean="0">
                <a:latin typeface="Arial" pitchFamily="34" charset="0"/>
                <a:cs typeface="Arial" pitchFamily="34" charset="0"/>
              </a:rPr>
              <a:t>K113R</a:t>
            </a:r>
            <a:endParaRPr lang="en-GB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xmlns="" id="{768E557C-BB6C-4E51-B3E1-1EE4ECB63A0D}"/>
              </a:ext>
            </a:extLst>
          </p:cNvPr>
          <p:cNvSpPr txBox="1"/>
          <p:nvPr/>
        </p:nvSpPr>
        <p:spPr>
          <a:xfrm>
            <a:off x="5076056" y="1916832"/>
            <a:ext cx="9361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Isw1-Flag</a:t>
            </a:r>
            <a:endParaRPr lang="en-GB" sz="1200" dirty="0"/>
          </a:p>
        </p:txBody>
      </p:sp>
      <p:cxnSp>
        <p:nvCxnSpPr>
          <p:cNvPr id="26" name="Straight Connector 82">
            <a:extLst>
              <a:ext uri="{FF2B5EF4-FFF2-40B4-BE49-F238E27FC236}">
                <a16:creationId xmlns:a16="http://schemas.microsoft.com/office/drawing/2014/main" xmlns="" id="{B49EEE9D-03DD-4FE1-BCD8-A501D4B4EF99}"/>
              </a:ext>
            </a:extLst>
          </p:cNvPr>
          <p:cNvCxnSpPr>
            <a:cxnSpLocks/>
          </p:cNvCxnSpPr>
          <p:nvPr/>
        </p:nvCxnSpPr>
        <p:spPr>
          <a:xfrm>
            <a:off x="5112568" y="2132856"/>
            <a:ext cx="792088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xmlns="" id="{30B48CE1-1A47-4369-953D-0FB94087D445}"/>
              </a:ext>
            </a:extLst>
          </p:cNvPr>
          <p:cNvSpPr txBox="1"/>
          <p:nvPr/>
        </p:nvSpPr>
        <p:spPr>
          <a:xfrm rot="16200000">
            <a:off x="4991933" y="2349963"/>
            <a:ext cx="41446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 smtClean="0">
                <a:latin typeface="Arial" pitchFamily="34" charset="0"/>
                <a:cs typeface="Arial" pitchFamily="34" charset="0"/>
              </a:rPr>
              <a:t>WT</a:t>
            </a:r>
            <a:endParaRPr lang="en-GB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xmlns="" id="{30B48CE1-1A47-4369-953D-0FB94087D445}"/>
              </a:ext>
            </a:extLst>
          </p:cNvPr>
          <p:cNvSpPr txBox="1"/>
          <p:nvPr/>
        </p:nvSpPr>
        <p:spPr>
          <a:xfrm rot="16200000">
            <a:off x="5141466" y="2283471"/>
            <a:ext cx="54745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 smtClean="0">
                <a:latin typeface="Arial" pitchFamily="34" charset="0"/>
                <a:cs typeface="Arial" pitchFamily="34" charset="0"/>
              </a:rPr>
              <a:t>K89R</a:t>
            </a:r>
            <a:endParaRPr lang="en-GB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xmlns="" id="{30B48CE1-1A47-4369-953D-0FB94087D445}"/>
              </a:ext>
            </a:extLst>
          </p:cNvPr>
          <p:cNvSpPr txBox="1"/>
          <p:nvPr/>
        </p:nvSpPr>
        <p:spPr>
          <a:xfrm rot="16200000">
            <a:off x="5327292" y="2283471"/>
            <a:ext cx="54745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 smtClean="0">
                <a:latin typeface="Arial" pitchFamily="34" charset="0"/>
                <a:cs typeface="Arial" pitchFamily="34" charset="0"/>
              </a:rPr>
              <a:t>K97R</a:t>
            </a:r>
            <a:endParaRPr lang="en-GB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xmlns="" id="{30B48CE1-1A47-4369-953D-0FB94087D445}"/>
              </a:ext>
            </a:extLst>
          </p:cNvPr>
          <p:cNvSpPr txBox="1"/>
          <p:nvPr/>
        </p:nvSpPr>
        <p:spPr>
          <a:xfrm rot="16200000">
            <a:off x="5465502" y="2247467"/>
            <a:ext cx="61945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 smtClean="0">
                <a:latin typeface="Arial" pitchFamily="34" charset="0"/>
                <a:cs typeface="Arial" pitchFamily="34" charset="0"/>
              </a:rPr>
              <a:t>K113R</a:t>
            </a:r>
            <a:endParaRPr lang="en-GB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768E557C-BB6C-4E51-B3E1-1EE4ECB63A0D}"/>
              </a:ext>
            </a:extLst>
          </p:cNvPr>
          <p:cNvSpPr txBox="1"/>
          <p:nvPr/>
        </p:nvSpPr>
        <p:spPr>
          <a:xfrm>
            <a:off x="899592" y="2204864"/>
            <a:ext cx="9361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Isw1-Flag</a:t>
            </a:r>
            <a:endParaRPr lang="en-GB" sz="1200" dirty="0"/>
          </a:p>
        </p:txBody>
      </p:sp>
      <p:cxnSp>
        <p:nvCxnSpPr>
          <p:cNvPr id="32" name="Straight Connector 82">
            <a:extLst>
              <a:ext uri="{FF2B5EF4-FFF2-40B4-BE49-F238E27FC236}">
                <a16:creationId xmlns:a16="http://schemas.microsoft.com/office/drawing/2014/main" xmlns="" id="{B49EEE9D-03DD-4FE1-BCD8-A501D4B4EF99}"/>
              </a:ext>
            </a:extLst>
          </p:cNvPr>
          <p:cNvCxnSpPr>
            <a:cxnSpLocks/>
          </p:cNvCxnSpPr>
          <p:nvPr/>
        </p:nvCxnSpPr>
        <p:spPr>
          <a:xfrm>
            <a:off x="936104" y="2420888"/>
            <a:ext cx="792088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TextBox 32">
            <a:extLst>
              <a:ext uri="{FF2B5EF4-FFF2-40B4-BE49-F238E27FC236}">
                <a16:creationId xmlns:a16="http://schemas.microsoft.com/office/drawing/2014/main" xmlns="" id="{30B48CE1-1A47-4369-953D-0FB94087D445}"/>
              </a:ext>
            </a:extLst>
          </p:cNvPr>
          <p:cNvSpPr txBox="1"/>
          <p:nvPr/>
        </p:nvSpPr>
        <p:spPr>
          <a:xfrm rot="16200000">
            <a:off x="815469" y="2637995"/>
            <a:ext cx="41446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 smtClean="0">
                <a:latin typeface="Arial" pitchFamily="34" charset="0"/>
                <a:cs typeface="Arial" pitchFamily="34" charset="0"/>
              </a:rPr>
              <a:t>WT</a:t>
            </a:r>
            <a:endParaRPr lang="en-GB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xmlns="" id="{30B48CE1-1A47-4369-953D-0FB94087D445}"/>
              </a:ext>
            </a:extLst>
          </p:cNvPr>
          <p:cNvSpPr txBox="1"/>
          <p:nvPr/>
        </p:nvSpPr>
        <p:spPr>
          <a:xfrm rot="16200000">
            <a:off x="965002" y="2571503"/>
            <a:ext cx="54745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 smtClean="0">
                <a:latin typeface="Arial" pitchFamily="34" charset="0"/>
                <a:cs typeface="Arial" pitchFamily="34" charset="0"/>
              </a:rPr>
              <a:t>K89R</a:t>
            </a:r>
            <a:endParaRPr lang="en-GB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xmlns="" id="{30B48CE1-1A47-4369-953D-0FB94087D445}"/>
              </a:ext>
            </a:extLst>
          </p:cNvPr>
          <p:cNvSpPr txBox="1"/>
          <p:nvPr/>
        </p:nvSpPr>
        <p:spPr>
          <a:xfrm rot="16200000">
            <a:off x="1150828" y="2571503"/>
            <a:ext cx="54745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 smtClean="0">
                <a:latin typeface="Arial" pitchFamily="34" charset="0"/>
                <a:cs typeface="Arial" pitchFamily="34" charset="0"/>
              </a:rPr>
              <a:t>K97R</a:t>
            </a:r>
            <a:endParaRPr lang="en-GB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xmlns="" id="{30B48CE1-1A47-4369-953D-0FB94087D445}"/>
              </a:ext>
            </a:extLst>
          </p:cNvPr>
          <p:cNvSpPr txBox="1"/>
          <p:nvPr/>
        </p:nvSpPr>
        <p:spPr>
          <a:xfrm rot="16200000">
            <a:off x="1289038" y="2535499"/>
            <a:ext cx="61945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 smtClean="0">
                <a:latin typeface="Arial" pitchFamily="34" charset="0"/>
                <a:cs typeface="Arial" pitchFamily="34" charset="0"/>
              </a:rPr>
              <a:t>K113R</a:t>
            </a:r>
            <a:endParaRPr lang="en-GB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xmlns="" id="{9652192C-9AEB-4139-B828-D0583FCB3CAF}"/>
              </a:ext>
            </a:extLst>
          </p:cNvPr>
          <p:cNvSpPr txBox="1"/>
          <p:nvPr/>
        </p:nvSpPr>
        <p:spPr>
          <a:xfrm>
            <a:off x="195725" y="6221254"/>
            <a:ext cx="5856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Samples were run </a:t>
            </a:r>
            <a:r>
              <a:rPr lang="en-GB" sz="1200" dirty="0" smtClean="0"/>
              <a:t>and </a:t>
            </a:r>
            <a:r>
              <a:rPr lang="en-GB" sz="1200" dirty="0"/>
              <a:t>membrane were cut prior to incubation with the indicated antibody.</a:t>
            </a:r>
          </a:p>
          <a:p>
            <a:r>
              <a:rPr lang="en-GB" sz="1200" dirty="0" smtClean="0"/>
              <a:t>Red </a:t>
            </a:r>
            <a:r>
              <a:rPr lang="en-GB" sz="1200" dirty="0"/>
              <a:t>square indicates the image used in the figure and arrow points to the band of interest.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Figure supplement 3e histone raw data.tif"/>
          <p:cNvPicPr>
            <a:picLocks noChangeAspect="1"/>
          </p:cNvPicPr>
          <p:nvPr/>
        </p:nvPicPr>
        <p:blipFill>
          <a:blip r:embed="rId2" cstate="print">
            <a:lum contrast="-10000"/>
          </a:blip>
          <a:stretch>
            <a:fillRect/>
          </a:stretch>
        </p:blipFill>
        <p:spPr>
          <a:xfrm>
            <a:off x="4860032" y="1916832"/>
            <a:ext cx="3203448" cy="2392680"/>
          </a:xfrm>
          <a:prstGeom prst="rect">
            <a:avLst/>
          </a:prstGeom>
        </p:spPr>
      </p:pic>
      <p:pic>
        <p:nvPicPr>
          <p:cNvPr id="5" name="图片 4" descr="Figure supplement 3e isw1-flag raw data.tif"/>
          <p:cNvPicPr>
            <a:picLocks noChangeAspect="1"/>
          </p:cNvPicPr>
          <p:nvPr/>
        </p:nvPicPr>
        <p:blipFill>
          <a:blip r:embed="rId3" cstate="print">
            <a:lum contrast="-10000"/>
          </a:blip>
          <a:stretch>
            <a:fillRect/>
          </a:stretch>
        </p:blipFill>
        <p:spPr>
          <a:xfrm>
            <a:off x="971600" y="1916832"/>
            <a:ext cx="3203448" cy="239268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9652192C-9AEB-4139-B828-D0583FCB3CAF}"/>
              </a:ext>
            </a:extLst>
          </p:cNvPr>
          <p:cNvSpPr txBox="1"/>
          <p:nvPr/>
        </p:nvSpPr>
        <p:spPr>
          <a:xfrm>
            <a:off x="195725" y="6221254"/>
            <a:ext cx="5856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Samples were run </a:t>
            </a:r>
            <a:r>
              <a:rPr lang="en-GB" sz="1200" dirty="0" smtClean="0"/>
              <a:t>and </a:t>
            </a:r>
            <a:r>
              <a:rPr lang="en-GB" sz="1200" dirty="0"/>
              <a:t>membrane were cut prior to incubation with the indicated antibody.</a:t>
            </a:r>
          </a:p>
          <a:p>
            <a:r>
              <a:rPr lang="en-GB" sz="1200" dirty="0" smtClean="0"/>
              <a:t>Red </a:t>
            </a:r>
            <a:r>
              <a:rPr lang="en-GB" sz="1200" dirty="0"/>
              <a:t>square indicates the image used in the figure and arrow points to the band of interest.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78F1B918-5CE1-4D79-8A6B-83E84F132F9D}"/>
              </a:ext>
            </a:extLst>
          </p:cNvPr>
          <p:cNvSpPr txBox="1"/>
          <p:nvPr/>
        </p:nvSpPr>
        <p:spPr>
          <a:xfrm>
            <a:off x="179512" y="271681"/>
            <a:ext cx="268740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 smtClean="0"/>
              <a:t>Figure </a:t>
            </a:r>
            <a:r>
              <a:rPr lang="en-US" altLang="zh-CN" sz="1200" dirty="0" smtClean="0"/>
              <a:t>f</a:t>
            </a:r>
            <a:r>
              <a:rPr lang="en-GB" sz="1200" dirty="0" smtClean="0"/>
              <a:t> </a:t>
            </a:r>
            <a:r>
              <a:rPr lang="en-GB" altLang="zh-CN" sz="1200" dirty="0" smtClean="0"/>
              <a:t> </a:t>
            </a:r>
            <a:r>
              <a:rPr lang="en-GB" altLang="zh-CN" sz="1200" dirty="0" smtClean="0"/>
              <a:t>Isw1 mutation strain constructs</a:t>
            </a:r>
            <a:endParaRPr lang="en-GB" altLang="zh-CN" sz="1200" dirty="0"/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768E557C-BB6C-4E51-B3E1-1EE4ECB63A0D}"/>
              </a:ext>
            </a:extLst>
          </p:cNvPr>
          <p:cNvSpPr txBox="1"/>
          <p:nvPr/>
        </p:nvSpPr>
        <p:spPr>
          <a:xfrm>
            <a:off x="2195736" y="1412776"/>
            <a:ext cx="9361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Isw1-Flag</a:t>
            </a:r>
            <a:endParaRPr lang="en-GB" sz="1200" dirty="0"/>
          </a:p>
        </p:txBody>
      </p:sp>
      <p:sp>
        <p:nvSpPr>
          <p:cNvPr id="10" name="右大括号 9"/>
          <p:cNvSpPr/>
          <p:nvPr/>
        </p:nvSpPr>
        <p:spPr>
          <a:xfrm>
            <a:off x="3995936" y="2060848"/>
            <a:ext cx="288032" cy="1800200"/>
          </a:xfrm>
          <a:prstGeom prst="rightBrace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TextBox 11">
            <a:extLst>
              <a:ext uri="{FF2B5EF4-FFF2-40B4-BE49-F238E27FC236}">
                <a16:creationId xmlns="" xmlns:a16="http://schemas.microsoft.com/office/drawing/2014/main" id="{768E557C-BB6C-4E51-B3E1-1EE4ECB63A0D}"/>
              </a:ext>
            </a:extLst>
          </p:cNvPr>
          <p:cNvSpPr txBox="1"/>
          <p:nvPr/>
        </p:nvSpPr>
        <p:spPr>
          <a:xfrm>
            <a:off x="4283968" y="2751311"/>
            <a:ext cx="504056" cy="46166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Flag</a:t>
            </a:r>
          </a:p>
          <a:p>
            <a:r>
              <a:rPr lang="en-US" sz="1200" dirty="0" err="1" smtClean="0"/>
              <a:t>Ab</a:t>
            </a:r>
            <a:endParaRPr lang="en-GB" sz="1200" dirty="0"/>
          </a:p>
        </p:txBody>
      </p:sp>
      <p:cxnSp>
        <p:nvCxnSpPr>
          <p:cNvPr id="13" name="Straight Connector 82">
            <a:extLst>
              <a:ext uri="{FF2B5EF4-FFF2-40B4-BE49-F238E27FC236}">
                <a16:creationId xmlns="" xmlns:a16="http://schemas.microsoft.com/office/drawing/2014/main" id="{B49EEE9D-03DD-4FE1-BCD8-A501D4B4EF99}"/>
              </a:ext>
            </a:extLst>
          </p:cNvPr>
          <p:cNvCxnSpPr>
            <a:cxnSpLocks/>
          </p:cNvCxnSpPr>
          <p:nvPr/>
        </p:nvCxnSpPr>
        <p:spPr>
          <a:xfrm>
            <a:off x="2232248" y="1628800"/>
            <a:ext cx="792088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30B48CE1-1A47-4369-953D-0FB94087D445}"/>
              </a:ext>
            </a:extLst>
          </p:cNvPr>
          <p:cNvSpPr txBox="1"/>
          <p:nvPr/>
        </p:nvSpPr>
        <p:spPr>
          <a:xfrm rot="16200000">
            <a:off x="2111613" y="1845907"/>
            <a:ext cx="41446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 smtClean="0">
                <a:latin typeface="Arial" pitchFamily="34" charset="0"/>
                <a:cs typeface="Arial" pitchFamily="34" charset="0"/>
              </a:rPr>
              <a:t>WT</a:t>
            </a:r>
            <a:endParaRPr lang="en-GB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="" xmlns:a16="http://schemas.microsoft.com/office/drawing/2014/main" id="{30B48CE1-1A47-4369-953D-0FB94087D445}"/>
              </a:ext>
            </a:extLst>
          </p:cNvPr>
          <p:cNvSpPr txBox="1"/>
          <p:nvPr/>
        </p:nvSpPr>
        <p:spPr>
          <a:xfrm rot="16200000">
            <a:off x="2261146" y="1779415"/>
            <a:ext cx="54745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 smtClean="0">
                <a:latin typeface="Arial" pitchFamily="34" charset="0"/>
                <a:cs typeface="Arial" pitchFamily="34" charset="0"/>
              </a:rPr>
              <a:t>K89Q</a:t>
            </a:r>
            <a:endParaRPr lang="en-GB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30B48CE1-1A47-4369-953D-0FB94087D445}"/>
              </a:ext>
            </a:extLst>
          </p:cNvPr>
          <p:cNvSpPr txBox="1"/>
          <p:nvPr/>
        </p:nvSpPr>
        <p:spPr>
          <a:xfrm rot="16200000">
            <a:off x="2446972" y="1779415"/>
            <a:ext cx="54745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 smtClean="0">
                <a:latin typeface="Arial" pitchFamily="34" charset="0"/>
                <a:cs typeface="Arial" pitchFamily="34" charset="0"/>
              </a:rPr>
              <a:t>K97Q</a:t>
            </a:r>
            <a:endParaRPr lang="en-GB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="" xmlns:a16="http://schemas.microsoft.com/office/drawing/2014/main" id="{30B48CE1-1A47-4369-953D-0FB94087D445}"/>
              </a:ext>
            </a:extLst>
          </p:cNvPr>
          <p:cNvSpPr txBox="1"/>
          <p:nvPr/>
        </p:nvSpPr>
        <p:spPr>
          <a:xfrm rot="16200000">
            <a:off x="2585182" y="1743411"/>
            <a:ext cx="61945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 smtClean="0">
                <a:latin typeface="Arial" pitchFamily="34" charset="0"/>
                <a:cs typeface="Arial" pitchFamily="34" charset="0"/>
              </a:rPr>
              <a:t>K113Q</a:t>
            </a:r>
            <a:endParaRPr lang="en-GB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右大括号 19"/>
          <p:cNvSpPr/>
          <p:nvPr/>
        </p:nvSpPr>
        <p:spPr>
          <a:xfrm>
            <a:off x="7812360" y="2132856"/>
            <a:ext cx="288032" cy="1656184"/>
          </a:xfrm>
          <a:prstGeom prst="rightBrace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TextBox 21">
            <a:extLst>
              <a:ext uri="{FF2B5EF4-FFF2-40B4-BE49-F238E27FC236}">
                <a16:creationId xmlns="" xmlns:a16="http://schemas.microsoft.com/office/drawing/2014/main" id="{768E557C-BB6C-4E51-B3E1-1EE4ECB63A0D}"/>
              </a:ext>
            </a:extLst>
          </p:cNvPr>
          <p:cNvSpPr txBox="1"/>
          <p:nvPr/>
        </p:nvSpPr>
        <p:spPr>
          <a:xfrm>
            <a:off x="8136904" y="2708920"/>
            <a:ext cx="827584" cy="46166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 err="1" smtClean="0"/>
              <a:t>Histone</a:t>
            </a:r>
            <a:r>
              <a:rPr lang="en-US" sz="1200" dirty="0" smtClean="0"/>
              <a:t> 3</a:t>
            </a:r>
          </a:p>
          <a:p>
            <a:r>
              <a:rPr lang="en-US" sz="1200" dirty="0" err="1" smtClean="0"/>
              <a:t>Ab</a:t>
            </a:r>
            <a:endParaRPr lang="en-GB" sz="1200" dirty="0"/>
          </a:p>
        </p:txBody>
      </p:sp>
      <p:sp>
        <p:nvSpPr>
          <p:cNvPr id="35" name="TextBox 34">
            <a:extLst>
              <a:ext uri="{FF2B5EF4-FFF2-40B4-BE49-F238E27FC236}">
                <a16:creationId xmlns="" xmlns:a16="http://schemas.microsoft.com/office/drawing/2014/main" id="{768E557C-BB6C-4E51-B3E1-1EE4ECB63A0D}"/>
              </a:ext>
            </a:extLst>
          </p:cNvPr>
          <p:cNvSpPr txBox="1"/>
          <p:nvPr/>
        </p:nvSpPr>
        <p:spPr>
          <a:xfrm>
            <a:off x="1259632" y="1513397"/>
            <a:ext cx="9361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Isw1-Flag</a:t>
            </a:r>
            <a:endParaRPr lang="en-GB" sz="1200" dirty="0"/>
          </a:p>
        </p:txBody>
      </p:sp>
      <p:cxnSp>
        <p:nvCxnSpPr>
          <p:cNvPr id="36" name="Straight Connector 82">
            <a:extLst>
              <a:ext uri="{FF2B5EF4-FFF2-40B4-BE49-F238E27FC236}">
                <a16:creationId xmlns="" xmlns:a16="http://schemas.microsoft.com/office/drawing/2014/main" id="{B49EEE9D-03DD-4FE1-BCD8-A501D4B4EF99}"/>
              </a:ext>
            </a:extLst>
          </p:cNvPr>
          <p:cNvCxnSpPr>
            <a:cxnSpLocks/>
          </p:cNvCxnSpPr>
          <p:nvPr/>
        </p:nvCxnSpPr>
        <p:spPr>
          <a:xfrm>
            <a:off x="1296144" y="1729421"/>
            <a:ext cx="792088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7" name="TextBox 36">
            <a:extLst>
              <a:ext uri="{FF2B5EF4-FFF2-40B4-BE49-F238E27FC236}">
                <a16:creationId xmlns="" xmlns:a16="http://schemas.microsoft.com/office/drawing/2014/main" id="{30B48CE1-1A47-4369-953D-0FB94087D445}"/>
              </a:ext>
            </a:extLst>
          </p:cNvPr>
          <p:cNvSpPr txBox="1"/>
          <p:nvPr/>
        </p:nvSpPr>
        <p:spPr>
          <a:xfrm rot="16200000">
            <a:off x="1175509" y="1946528"/>
            <a:ext cx="41446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 smtClean="0">
                <a:latin typeface="Arial" pitchFamily="34" charset="0"/>
                <a:cs typeface="Arial" pitchFamily="34" charset="0"/>
              </a:rPr>
              <a:t>WT</a:t>
            </a:r>
            <a:endParaRPr lang="en-GB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="" xmlns:a16="http://schemas.microsoft.com/office/drawing/2014/main" id="{30B48CE1-1A47-4369-953D-0FB94087D445}"/>
              </a:ext>
            </a:extLst>
          </p:cNvPr>
          <p:cNvSpPr txBox="1"/>
          <p:nvPr/>
        </p:nvSpPr>
        <p:spPr>
          <a:xfrm rot="16200000">
            <a:off x="1325042" y="1880036"/>
            <a:ext cx="54745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 smtClean="0">
                <a:latin typeface="Arial" pitchFamily="34" charset="0"/>
                <a:cs typeface="Arial" pitchFamily="34" charset="0"/>
              </a:rPr>
              <a:t>K89Q</a:t>
            </a:r>
            <a:endParaRPr lang="en-GB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="" xmlns:a16="http://schemas.microsoft.com/office/drawing/2014/main" id="{30B48CE1-1A47-4369-953D-0FB94087D445}"/>
              </a:ext>
            </a:extLst>
          </p:cNvPr>
          <p:cNvSpPr txBox="1"/>
          <p:nvPr/>
        </p:nvSpPr>
        <p:spPr>
          <a:xfrm rot="16200000">
            <a:off x="1510868" y="1880036"/>
            <a:ext cx="54745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 smtClean="0">
                <a:latin typeface="Arial" pitchFamily="34" charset="0"/>
                <a:cs typeface="Arial" pitchFamily="34" charset="0"/>
              </a:rPr>
              <a:t>K97Q</a:t>
            </a:r>
            <a:endParaRPr lang="en-GB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="" xmlns:a16="http://schemas.microsoft.com/office/drawing/2014/main" id="{30B48CE1-1A47-4369-953D-0FB94087D445}"/>
              </a:ext>
            </a:extLst>
          </p:cNvPr>
          <p:cNvSpPr txBox="1"/>
          <p:nvPr/>
        </p:nvSpPr>
        <p:spPr>
          <a:xfrm rot="16200000">
            <a:off x="1649078" y="1844032"/>
            <a:ext cx="61945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 smtClean="0">
                <a:latin typeface="Arial" pitchFamily="34" charset="0"/>
                <a:cs typeface="Arial" pitchFamily="34" charset="0"/>
              </a:rPr>
              <a:t>K113Q</a:t>
            </a:r>
            <a:endParaRPr lang="en-GB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="" xmlns:a16="http://schemas.microsoft.com/office/drawing/2014/main" id="{768E557C-BB6C-4E51-B3E1-1EE4ECB63A0D}"/>
              </a:ext>
            </a:extLst>
          </p:cNvPr>
          <p:cNvSpPr txBox="1"/>
          <p:nvPr/>
        </p:nvSpPr>
        <p:spPr>
          <a:xfrm>
            <a:off x="3131840" y="1513397"/>
            <a:ext cx="9361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Isw1-Flag</a:t>
            </a:r>
            <a:endParaRPr lang="en-GB" sz="1200" dirty="0"/>
          </a:p>
        </p:txBody>
      </p:sp>
      <p:cxnSp>
        <p:nvCxnSpPr>
          <p:cNvPr id="42" name="Straight Connector 82">
            <a:extLst>
              <a:ext uri="{FF2B5EF4-FFF2-40B4-BE49-F238E27FC236}">
                <a16:creationId xmlns="" xmlns:a16="http://schemas.microsoft.com/office/drawing/2014/main" id="{B49EEE9D-03DD-4FE1-BCD8-A501D4B4EF99}"/>
              </a:ext>
            </a:extLst>
          </p:cNvPr>
          <p:cNvCxnSpPr>
            <a:cxnSpLocks/>
          </p:cNvCxnSpPr>
          <p:nvPr/>
        </p:nvCxnSpPr>
        <p:spPr>
          <a:xfrm>
            <a:off x="3168352" y="1729421"/>
            <a:ext cx="792088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3" name="TextBox 42">
            <a:extLst>
              <a:ext uri="{FF2B5EF4-FFF2-40B4-BE49-F238E27FC236}">
                <a16:creationId xmlns="" xmlns:a16="http://schemas.microsoft.com/office/drawing/2014/main" id="{30B48CE1-1A47-4369-953D-0FB94087D445}"/>
              </a:ext>
            </a:extLst>
          </p:cNvPr>
          <p:cNvSpPr txBox="1"/>
          <p:nvPr/>
        </p:nvSpPr>
        <p:spPr>
          <a:xfrm rot="16200000">
            <a:off x="3047717" y="1946528"/>
            <a:ext cx="41446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 smtClean="0">
                <a:latin typeface="Arial" pitchFamily="34" charset="0"/>
                <a:cs typeface="Arial" pitchFamily="34" charset="0"/>
              </a:rPr>
              <a:t>WT</a:t>
            </a:r>
            <a:endParaRPr lang="en-GB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="" xmlns:a16="http://schemas.microsoft.com/office/drawing/2014/main" id="{30B48CE1-1A47-4369-953D-0FB94087D445}"/>
              </a:ext>
            </a:extLst>
          </p:cNvPr>
          <p:cNvSpPr txBox="1"/>
          <p:nvPr/>
        </p:nvSpPr>
        <p:spPr>
          <a:xfrm rot="16200000">
            <a:off x="3197250" y="1880036"/>
            <a:ext cx="54745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 smtClean="0">
                <a:latin typeface="Arial" pitchFamily="34" charset="0"/>
                <a:cs typeface="Arial" pitchFamily="34" charset="0"/>
              </a:rPr>
              <a:t>K89Q</a:t>
            </a:r>
            <a:endParaRPr lang="en-GB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="" xmlns:a16="http://schemas.microsoft.com/office/drawing/2014/main" id="{30B48CE1-1A47-4369-953D-0FB94087D445}"/>
              </a:ext>
            </a:extLst>
          </p:cNvPr>
          <p:cNvSpPr txBox="1"/>
          <p:nvPr/>
        </p:nvSpPr>
        <p:spPr>
          <a:xfrm rot="16200000">
            <a:off x="3383076" y="1880036"/>
            <a:ext cx="54745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 smtClean="0">
                <a:latin typeface="Arial" pitchFamily="34" charset="0"/>
                <a:cs typeface="Arial" pitchFamily="34" charset="0"/>
              </a:rPr>
              <a:t>K97Q</a:t>
            </a:r>
            <a:endParaRPr lang="en-GB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="" xmlns:a16="http://schemas.microsoft.com/office/drawing/2014/main" id="{30B48CE1-1A47-4369-953D-0FB94087D445}"/>
              </a:ext>
            </a:extLst>
          </p:cNvPr>
          <p:cNvSpPr txBox="1"/>
          <p:nvPr/>
        </p:nvSpPr>
        <p:spPr>
          <a:xfrm rot="16200000">
            <a:off x="3521286" y="1844032"/>
            <a:ext cx="61945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 smtClean="0">
                <a:latin typeface="Arial" pitchFamily="34" charset="0"/>
                <a:cs typeface="Arial" pitchFamily="34" charset="0"/>
              </a:rPr>
              <a:t>K113Q</a:t>
            </a:r>
            <a:endParaRPr lang="en-GB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="" xmlns:a16="http://schemas.microsoft.com/office/drawing/2014/main" id="{768E557C-BB6C-4E51-B3E1-1EE4ECB63A0D}"/>
              </a:ext>
            </a:extLst>
          </p:cNvPr>
          <p:cNvSpPr txBox="1"/>
          <p:nvPr/>
        </p:nvSpPr>
        <p:spPr>
          <a:xfrm>
            <a:off x="6084168" y="1628800"/>
            <a:ext cx="9361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Isw1-Flag</a:t>
            </a:r>
            <a:endParaRPr lang="en-GB" sz="1200" dirty="0"/>
          </a:p>
        </p:txBody>
      </p:sp>
      <p:cxnSp>
        <p:nvCxnSpPr>
          <p:cNvPr id="48" name="Straight Connector 82">
            <a:extLst>
              <a:ext uri="{FF2B5EF4-FFF2-40B4-BE49-F238E27FC236}">
                <a16:creationId xmlns="" xmlns:a16="http://schemas.microsoft.com/office/drawing/2014/main" id="{B49EEE9D-03DD-4FE1-BCD8-A501D4B4EF99}"/>
              </a:ext>
            </a:extLst>
          </p:cNvPr>
          <p:cNvCxnSpPr>
            <a:cxnSpLocks/>
          </p:cNvCxnSpPr>
          <p:nvPr/>
        </p:nvCxnSpPr>
        <p:spPr>
          <a:xfrm>
            <a:off x="6120680" y="1844824"/>
            <a:ext cx="792088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9" name="TextBox 48">
            <a:extLst>
              <a:ext uri="{FF2B5EF4-FFF2-40B4-BE49-F238E27FC236}">
                <a16:creationId xmlns="" xmlns:a16="http://schemas.microsoft.com/office/drawing/2014/main" id="{30B48CE1-1A47-4369-953D-0FB94087D445}"/>
              </a:ext>
            </a:extLst>
          </p:cNvPr>
          <p:cNvSpPr txBox="1"/>
          <p:nvPr/>
        </p:nvSpPr>
        <p:spPr>
          <a:xfrm rot="16200000">
            <a:off x="6000045" y="2061931"/>
            <a:ext cx="41446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 smtClean="0">
                <a:latin typeface="Arial" pitchFamily="34" charset="0"/>
                <a:cs typeface="Arial" pitchFamily="34" charset="0"/>
              </a:rPr>
              <a:t>WT</a:t>
            </a:r>
            <a:endParaRPr lang="en-GB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="" xmlns:a16="http://schemas.microsoft.com/office/drawing/2014/main" id="{30B48CE1-1A47-4369-953D-0FB94087D445}"/>
              </a:ext>
            </a:extLst>
          </p:cNvPr>
          <p:cNvSpPr txBox="1"/>
          <p:nvPr/>
        </p:nvSpPr>
        <p:spPr>
          <a:xfrm rot="16200000">
            <a:off x="6149578" y="1995439"/>
            <a:ext cx="54745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 smtClean="0">
                <a:latin typeface="Arial" pitchFamily="34" charset="0"/>
                <a:cs typeface="Arial" pitchFamily="34" charset="0"/>
              </a:rPr>
              <a:t>K89Q</a:t>
            </a:r>
            <a:endParaRPr lang="en-GB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="" xmlns:a16="http://schemas.microsoft.com/office/drawing/2014/main" id="{30B48CE1-1A47-4369-953D-0FB94087D445}"/>
              </a:ext>
            </a:extLst>
          </p:cNvPr>
          <p:cNvSpPr txBox="1"/>
          <p:nvPr/>
        </p:nvSpPr>
        <p:spPr>
          <a:xfrm rot="16200000">
            <a:off x="6335404" y="1995439"/>
            <a:ext cx="54745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 smtClean="0">
                <a:latin typeface="Arial" pitchFamily="34" charset="0"/>
                <a:cs typeface="Arial" pitchFamily="34" charset="0"/>
              </a:rPr>
              <a:t>K97Q</a:t>
            </a:r>
            <a:endParaRPr lang="en-GB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="" xmlns:a16="http://schemas.microsoft.com/office/drawing/2014/main" id="{30B48CE1-1A47-4369-953D-0FB94087D445}"/>
              </a:ext>
            </a:extLst>
          </p:cNvPr>
          <p:cNvSpPr txBox="1"/>
          <p:nvPr/>
        </p:nvSpPr>
        <p:spPr>
          <a:xfrm rot="16200000">
            <a:off x="6473614" y="1959435"/>
            <a:ext cx="61945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 smtClean="0">
                <a:latin typeface="Arial" pitchFamily="34" charset="0"/>
                <a:cs typeface="Arial" pitchFamily="34" charset="0"/>
              </a:rPr>
              <a:t>K113Q</a:t>
            </a:r>
            <a:endParaRPr lang="en-GB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="" xmlns:a16="http://schemas.microsoft.com/office/drawing/2014/main" id="{768E557C-BB6C-4E51-B3E1-1EE4ECB63A0D}"/>
              </a:ext>
            </a:extLst>
          </p:cNvPr>
          <p:cNvSpPr txBox="1"/>
          <p:nvPr/>
        </p:nvSpPr>
        <p:spPr>
          <a:xfrm>
            <a:off x="5148064" y="1657413"/>
            <a:ext cx="9361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Isw1-Flag</a:t>
            </a:r>
            <a:endParaRPr lang="en-GB" sz="1200" dirty="0"/>
          </a:p>
        </p:txBody>
      </p:sp>
      <p:cxnSp>
        <p:nvCxnSpPr>
          <p:cNvPr id="54" name="Straight Connector 82">
            <a:extLst>
              <a:ext uri="{FF2B5EF4-FFF2-40B4-BE49-F238E27FC236}">
                <a16:creationId xmlns="" xmlns:a16="http://schemas.microsoft.com/office/drawing/2014/main" id="{B49EEE9D-03DD-4FE1-BCD8-A501D4B4EF99}"/>
              </a:ext>
            </a:extLst>
          </p:cNvPr>
          <p:cNvCxnSpPr>
            <a:cxnSpLocks/>
          </p:cNvCxnSpPr>
          <p:nvPr/>
        </p:nvCxnSpPr>
        <p:spPr>
          <a:xfrm>
            <a:off x="5184576" y="1873437"/>
            <a:ext cx="792088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5" name="TextBox 54">
            <a:extLst>
              <a:ext uri="{FF2B5EF4-FFF2-40B4-BE49-F238E27FC236}">
                <a16:creationId xmlns="" xmlns:a16="http://schemas.microsoft.com/office/drawing/2014/main" id="{30B48CE1-1A47-4369-953D-0FB94087D445}"/>
              </a:ext>
            </a:extLst>
          </p:cNvPr>
          <p:cNvSpPr txBox="1"/>
          <p:nvPr/>
        </p:nvSpPr>
        <p:spPr>
          <a:xfrm rot="16200000">
            <a:off x="5063941" y="2090544"/>
            <a:ext cx="41446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 smtClean="0">
                <a:latin typeface="Arial" pitchFamily="34" charset="0"/>
                <a:cs typeface="Arial" pitchFamily="34" charset="0"/>
              </a:rPr>
              <a:t>WT</a:t>
            </a:r>
            <a:endParaRPr lang="en-GB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6" name="TextBox 55">
            <a:extLst>
              <a:ext uri="{FF2B5EF4-FFF2-40B4-BE49-F238E27FC236}">
                <a16:creationId xmlns="" xmlns:a16="http://schemas.microsoft.com/office/drawing/2014/main" id="{30B48CE1-1A47-4369-953D-0FB94087D445}"/>
              </a:ext>
            </a:extLst>
          </p:cNvPr>
          <p:cNvSpPr txBox="1"/>
          <p:nvPr/>
        </p:nvSpPr>
        <p:spPr>
          <a:xfrm rot="16200000">
            <a:off x="5213474" y="2024052"/>
            <a:ext cx="54745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 smtClean="0">
                <a:latin typeface="Arial" pitchFamily="34" charset="0"/>
                <a:cs typeface="Arial" pitchFamily="34" charset="0"/>
              </a:rPr>
              <a:t>K89Q</a:t>
            </a:r>
            <a:endParaRPr lang="en-GB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7" name="TextBox 56">
            <a:extLst>
              <a:ext uri="{FF2B5EF4-FFF2-40B4-BE49-F238E27FC236}">
                <a16:creationId xmlns="" xmlns:a16="http://schemas.microsoft.com/office/drawing/2014/main" id="{30B48CE1-1A47-4369-953D-0FB94087D445}"/>
              </a:ext>
            </a:extLst>
          </p:cNvPr>
          <p:cNvSpPr txBox="1"/>
          <p:nvPr/>
        </p:nvSpPr>
        <p:spPr>
          <a:xfrm rot="16200000">
            <a:off x="5399300" y="2024052"/>
            <a:ext cx="54745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 smtClean="0">
                <a:latin typeface="Arial" pitchFamily="34" charset="0"/>
                <a:cs typeface="Arial" pitchFamily="34" charset="0"/>
              </a:rPr>
              <a:t>K97Q</a:t>
            </a:r>
            <a:endParaRPr lang="en-GB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="" xmlns:a16="http://schemas.microsoft.com/office/drawing/2014/main" id="{30B48CE1-1A47-4369-953D-0FB94087D445}"/>
              </a:ext>
            </a:extLst>
          </p:cNvPr>
          <p:cNvSpPr txBox="1"/>
          <p:nvPr/>
        </p:nvSpPr>
        <p:spPr>
          <a:xfrm rot="16200000">
            <a:off x="5537510" y="1988048"/>
            <a:ext cx="61945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 smtClean="0">
                <a:latin typeface="Arial" pitchFamily="34" charset="0"/>
                <a:cs typeface="Arial" pitchFamily="34" charset="0"/>
              </a:rPr>
              <a:t>K113Q</a:t>
            </a:r>
            <a:endParaRPr lang="en-GB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="" xmlns:a16="http://schemas.microsoft.com/office/drawing/2014/main" id="{768E557C-BB6C-4E51-B3E1-1EE4ECB63A0D}"/>
              </a:ext>
            </a:extLst>
          </p:cNvPr>
          <p:cNvSpPr txBox="1"/>
          <p:nvPr/>
        </p:nvSpPr>
        <p:spPr>
          <a:xfrm>
            <a:off x="7020272" y="1628800"/>
            <a:ext cx="9361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Isw1-Flag</a:t>
            </a:r>
            <a:endParaRPr lang="en-GB" sz="1200" dirty="0"/>
          </a:p>
        </p:txBody>
      </p:sp>
      <p:cxnSp>
        <p:nvCxnSpPr>
          <p:cNvPr id="60" name="Straight Connector 82">
            <a:extLst>
              <a:ext uri="{FF2B5EF4-FFF2-40B4-BE49-F238E27FC236}">
                <a16:creationId xmlns="" xmlns:a16="http://schemas.microsoft.com/office/drawing/2014/main" id="{B49EEE9D-03DD-4FE1-BCD8-A501D4B4EF99}"/>
              </a:ext>
            </a:extLst>
          </p:cNvPr>
          <p:cNvCxnSpPr>
            <a:cxnSpLocks/>
          </p:cNvCxnSpPr>
          <p:nvPr/>
        </p:nvCxnSpPr>
        <p:spPr>
          <a:xfrm>
            <a:off x="7056784" y="1844824"/>
            <a:ext cx="792088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1" name="TextBox 60">
            <a:extLst>
              <a:ext uri="{FF2B5EF4-FFF2-40B4-BE49-F238E27FC236}">
                <a16:creationId xmlns="" xmlns:a16="http://schemas.microsoft.com/office/drawing/2014/main" id="{30B48CE1-1A47-4369-953D-0FB94087D445}"/>
              </a:ext>
            </a:extLst>
          </p:cNvPr>
          <p:cNvSpPr txBox="1"/>
          <p:nvPr/>
        </p:nvSpPr>
        <p:spPr>
          <a:xfrm rot="16200000">
            <a:off x="6936149" y="2061931"/>
            <a:ext cx="41446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 smtClean="0">
                <a:latin typeface="Arial" pitchFamily="34" charset="0"/>
                <a:cs typeface="Arial" pitchFamily="34" charset="0"/>
              </a:rPr>
              <a:t>WT</a:t>
            </a:r>
            <a:endParaRPr lang="en-GB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2" name="TextBox 61">
            <a:extLst>
              <a:ext uri="{FF2B5EF4-FFF2-40B4-BE49-F238E27FC236}">
                <a16:creationId xmlns="" xmlns:a16="http://schemas.microsoft.com/office/drawing/2014/main" id="{30B48CE1-1A47-4369-953D-0FB94087D445}"/>
              </a:ext>
            </a:extLst>
          </p:cNvPr>
          <p:cNvSpPr txBox="1"/>
          <p:nvPr/>
        </p:nvSpPr>
        <p:spPr>
          <a:xfrm rot="16200000">
            <a:off x="7085682" y="1995439"/>
            <a:ext cx="54745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 smtClean="0">
                <a:latin typeface="Arial" pitchFamily="34" charset="0"/>
                <a:cs typeface="Arial" pitchFamily="34" charset="0"/>
              </a:rPr>
              <a:t>K89Q</a:t>
            </a:r>
            <a:endParaRPr lang="en-GB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3" name="TextBox 62">
            <a:extLst>
              <a:ext uri="{FF2B5EF4-FFF2-40B4-BE49-F238E27FC236}">
                <a16:creationId xmlns="" xmlns:a16="http://schemas.microsoft.com/office/drawing/2014/main" id="{30B48CE1-1A47-4369-953D-0FB94087D445}"/>
              </a:ext>
            </a:extLst>
          </p:cNvPr>
          <p:cNvSpPr txBox="1"/>
          <p:nvPr/>
        </p:nvSpPr>
        <p:spPr>
          <a:xfrm rot="16200000">
            <a:off x="7271508" y="1995439"/>
            <a:ext cx="54745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 smtClean="0">
                <a:latin typeface="Arial" pitchFamily="34" charset="0"/>
                <a:cs typeface="Arial" pitchFamily="34" charset="0"/>
              </a:rPr>
              <a:t>K97Q</a:t>
            </a:r>
            <a:endParaRPr lang="en-GB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4" name="TextBox 63">
            <a:extLst>
              <a:ext uri="{FF2B5EF4-FFF2-40B4-BE49-F238E27FC236}">
                <a16:creationId xmlns="" xmlns:a16="http://schemas.microsoft.com/office/drawing/2014/main" id="{30B48CE1-1A47-4369-953D-0FB94087D445}"/>
              </a:ext>
            </a:extLst>
          </p:cNvPr>
          <p:cNvSpPr txBox="1"/>
          <p:nvPr/>
        </p:nvSpPr>
        <p:spPr>
          <a:xfrm rot="16200000">
            <a:off x="7409718" y="1959435"/>
            <a:ext cx="61945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 smtClean="0">
                <a:latin typeface="Arial" pitchFamily="34" charset="0"/>
                <a:cs typeface="Arial" pitchFamily="34" charset="0"/>
              </a:rPr>
              <a:t>K113Q</a:t>
            </a:r>
            <a:endParaRPr lang="en-GB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5" name="TextBox 64">
            <a:extLst>
              <a:ext uri="{FF2B5EF4-FFF2-40B4-BE49-F238E27FC236}">
                <a16:creationId xmlns="" xmlns:a16="http://schemas.microsoft.com/office/drawing/2014/main" id="{768E557C-BB6C-4E51-B3E1-1EE4ECB63A0D}"/>
              </a:ext>
            </a:extLst>
          </p:cNvPr>
          <p:cNvSpPr txBox="1"/>
          <p:nvPr/>
        </p:nvSpPr>
        <p:spPr>
          <a:xfrm>
            <a:off x="1331640" y="3933056"/>
            <a:ext cx="9361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Isw1-Flag</a:t>
            </a:r>
            <a:endParaRPr lang="en-GB" sz="1200" dirty="0"/>
          </a:p>
        </p:txBody>
      </p:sp>
      <p:cxnSp>
        <p:nvCxnSpPr>
          <p:cNvPr id="66" name="Straight Connector 82">
            <a:extLst>
              <a:ext uri="{FF2B5EF4-FFF2-40B4-BE49-F238E27FC236}">
                <a16:creationId xmlns="" xmlns:a16="http://schemas.microsoft.com/office/drawing/2014/main" id="{B49EEE9D-03DD-4FE1-BCD8-A501D4B4EF99}"/>
              </a:ext>
            </a:extLst>
          </p:cNvPr>
          <p:cNvCxnSpPr>
            <a:cxnSpLocks/>
          </p:cNvCxnSpPr>
          <p:nvPr/>
        </p:nvCxnSpPr>
        <p:spPr>
          <a:xfrm>
            <a:off x="1331640" y="3933056"/>
            <a:ext cx="792088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7" name="TextBox 66">
            <a:extLst>
              <a:ext uri="{FF2B5EF4-FFF2-40B4-BE49-F238E27FC236}">
                <a16:creationId xmlns="" xmlns:a16="http://schemas.microsoft.com/office/drawing/2014/main" id="{30B48CE1-1A47-4369-953D-0FB94087D445}"/>
              </a:ext>
            </a:extLst>
          </p:cNvPr>
          <p:cNvSpPr txBox="1"/>
          <p:nvPr/>
        </p:nvSpPr>
        <p:spPr>
          <a:xfrm rot="16200000">
            <a:off x="1247517" y="3397720"/>
            <a:ext cx="41446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 smtClean="0">
                <a:latin typeface="Arial" pitchFamily="34" charset="0"/>
                <a:cs typeface="Arial" pitchFamily="34" charset="0"/>
              </a:rPr>
              <a:t>WT</a:t>
            </a:r>
            <a:endParaRPr lang="en-GB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8" name="TextBox 67">
            <a:extLst>
              <a:ext uri="{FF2B5EF4-FFF2-40B4-BE49-F238E27FC236}">
                <a16:creationId xmlns="" xmlns:a16="http://schemas.microsoft.com/office/drawing/2014/main" id="{30B48CE1-1A47-4369-953D-0FB94087D445}"/>
              </a:ext>
            </a:extLst>
          </p:cNvPr>
          <p:cNvSpPr txBox="1"/>
          <p:nvPr/>
        </p:nvSpPr>
        <p:spPr>
          <a:xfrm rot="16200000">
            <a:off x="1397050" y="3464212"/>
            <a:ext cx="54745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 smtClean="0">
                <a:latin typeface="Arial" pitchFamily="34" charset="0"/>
                <a:cs typeface="Arial" pitchFamily="34" charset="0"/>
              </a:rPr>
              <a:t>K89R</a:t>
            </a:r>
            <a:endParaRPr lang="en-GB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9" name="TextBox 68">
            <a:extLst>
              <a:ext uri="{FF2B5EF4-FFF2-40B4-BE49-F238E27FC236}">
                <a16:creationId xmlns="" xmlns:a16="http://schemas.microsoft.com/office/drawing/2014/main" id="{30B48CE1-1A47-4369-953D-0FB94087D445}"/>
              </a:ext>
            </a:extLst>
          </p:cNvPr>
          <p:cNvSpPr txBox="1"/>
          <p:nvPr/>
        </p:nvSpPr>
        <p:spPr>
          <a:xfrm rot="16200000">
            <a:off x="1582876" y="3464212"/>
            <a:ext cx="54745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 smtClean="0">
                <a:latin typeface="Arial" pitchFamily="34" charset="0"/>
                <a:cs typeface="Arial" pitchFamily="34" charset="0"/>
              </a:rPr>
              <a:t>K97R</a:t>
            </a:r>
            <a:endParaRPr lang="en-GB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0" name="TextBox 69">
            <a:extLst>
              <a:ext uri="{FF2B5EF4-FFF2-40B4-BE49-F238E27FC236}">
                <a16:creationId xmlns="" xmlns:a16="http://schemas.microsoft.com/office/drawing/2014/main" id="{30B48CE1-1A47-4369-953D-0FB94087D445}"/>
              </a:ext>
            </a:extLst>
          </p:cNvPr>
          <p:cNvSpPr txBox="1"/>
          <p:nvPr/>
        </p:nvSpPr>
        <p:spPr>
          <a:xfrm rot="16200000">
            <a:off x="1721086" y="3500216"/>
            <a:ext cx="61945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 smtClean="0">
                <a:latin typeface="Arial" pitchFamily="34" charset="0"/>
                <a:cs typeface="Arial" pitchFamily="34" charset="0"/>
              </a:rPr>
              <a:t>K113R</a:t>
            </a:r>
            <a:endParaRPr lang="en-GB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1" name="TextBox 70">
            <a:extLst>
              <a:ext uri="{FF2B5EF4-FFF2-40B4-BE49-F238E27FC236}">
                <a16:creationId xmlns="" xmlns:a16="http://schemas.microsoft.com/office/drawing/2014/main" id="{768E557C-BB6C-4E51-B3E1-1EE4ECB63A0D}"/>
              </a:ext>
            </a:extLst>
          </p:cNvPr>
          <p:cNvSpPr txBox="1"/>
          <p:nvPr/>
        </p:nvSpPr>
        <p:spPr>
          <a:xfrm>
            <a:off x="2267744" y="3944089"/>
            <a:ext cx="9361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Isw1-Flag</a:t>
            </a:r>
            <a:endParaRPr lang="en-GB" sz="1200" dirty="0"/>
          </a:p>
        </p:txBody>
      </p:sp>
      <p:cxnSp>
        <p:nvCxnSpPr>
          <p:cNvPr id="72" name="Straight Connector 82">
            <a:extLst>
              <a:ext uri="{FF2B5EF4-FFF2-40B4-BE49-F238E27FC236}">
                <a16:creationId xmlns="" xmlns:a16="http://schemas.microsoft.com/office/drawing/2014/main" id="{B49EEE9D-03DD-4FE1-BCD8-A501D4B4EF99}"/>
              </a:ext>
            </a:extLst>
          </p:cNvPr>
          <p:cNvCxnSpPr>
            <a:cxnSpLocks/>
          </p:cNvCxnSpPr>
          <p:nvPr/>
        </p:nvCxnSpPr>
        <p:spPr>
          <a:xfrm>
            <a:off x="2267744" y="3944089"/>
            <a:ext cx="792088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3" name="TextBox 72">
            <a:extLst>
              <a:ext uri="{FF2B5EF4-FFF2-40B4-BE49-F238E27FC236}">
                <a16:creationId xmlns="" xmlns:a16="http://schemas.microsoft.com/office/drawing/2014/main" id="{30B48CE1-1A47-4369-953D-0FB94087D445}"/>
              </a:ext>
            </a:extLst>
          </p:cNvPr>
          <p:cNvSpPr txBox="1"/>
          <p:nvPr/>
        </p:nvSpPr>
        <p:spPr>
          <a:xfrm rot="16200000">
            <a:off x="2183621" y="3408753"/>
            <a:ext cx="41446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 smtClean="0">
                <a:latin typeface="Arial" pitchFamily="34" charset="0"/>
                <a:cs typeface="Arial" pitchFamily="34" charset="0"/>
              </a:rPr>
              <a:t>WT</a:t>
            </a:r>
            <a:endParaRPr lang="en-GB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4" name="TextBox 73">
            <a:extLst>
              <a:ext uri="{FF2B5EF4-FFF2-40B4-BE49-F238E27FC236}">
                <a16:creationId xmlns="" xmlns:a16="http://schemas.microsoft.com/office/drawing/2014/main" id="{30B48CE1-1A47-4369-953D-0FB94087D445}"/>
              </a:ext>
            </a:extLst>
          </p:cNvPr>
          <p:cNvSpPr txBox="1"/>
          <p:nvPr/>
        </p:nvSpPr>
        <p:spPr>
          <a:xfrm rot="16200000">
            <a:off x="2333154" y="3475245"/>
            <a:ext cx="54745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 smtClean="0">
                <a:latin typeface="Arial" pitchFamily="34" charset="0"/>
                <a:cs typeface="Arial" pitchFamily="34" charset="0"/>
              </a:rPr>
              <a:t>K89R</a:t>
            </a:r>
            <a:endParaRPr lang="en-GB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5" name="TextBox 74">
            <a:extLst>
              <a:ext uri="{FF2B5EF4-FFF2-40B4-BE49-F238E27FC236}">
                <a16:creationId xmlns="" xmlns:a16="http://schemas.microsoft.com/office/drawing/2014/main" id="{30B48CE1-1A47-4369-953D-0FB94087D445}"/>
              </a:ext>
            </a:extLst>
          </p:cNvPr>
          <p:cNvSpPr txBox="1"/>
          <p:nvPr/>
        </p:nvSpPr>
        <p:spPr>
          <a:xfrm rot="16200000">
            <a:off x="2518980" y="3475245"/>
            <a:ext cx="54745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 smtClean="0">
                <a:latin typeface="Arial" pitchFamily="34" charset="0"/>
                <a:cs typeface="Arial" pitchFamily="34" charset="0"/>
              </a:rPr>
              <a:t>K97R</a:t>
            </a:r>
            <a:endParaRPr lang="en-GB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6" name="TextBox 75">
            <a:extLst>
              <a:ext uri="{FF2B5EF4-FFF2-40B4-BE49-F238E27FC236}">
                <a16:creationId xmlns="" xmlns:a16="http://schemas.microsoft.com/office/drawing/2014/main" id="{30B48CE1-1A47-4369-953D-0FB94087D445}"/>
              </a:ext>
            </a:extLst>
          </p:cNvPr>
          <p:cNvSpPr txBox="1"/>
          <p:nvPr/>
        </p:nvSpPr>
        <p:spPr>
          <a:xfrm rot="16200000">
            <a:off x="2657190" y="3511249"/>
            <a:ext cx="61945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 smtClean="0">
                <a:latin typeface="Arial" pitchFamily="34" charset="0"/>
                <a:cs typeface="Arial" pitchFamily="34" charset="0"/>
              </a:rPr>
              <a:t>K113R</a:t>
            </a:r>
            <a:endParaRPr lang="en-GB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7" name="TextBox 76">
            <a:extLst>
              <a:ext uri="{FF2B5EF4-FFF2-40B4-BE49-F238E27FC236}">
                <a16:creationId xmlns="" xmlns:a16="http://schemas.microsoft.com/office/drawing/2014/main" id="{768E557C-BB6C-4E51-B3E1-1EE4ECB63A0D}"/>
              </a:ext>
            </a:extLst>
          </p:cNvPr>
          <p:cNvSpPr txBox="1"/>
          <p:nvPr/>
        </p:nvSpPr>
        <p:spPr>
          <a:xfrm>
            <a:off x="3203848" y="3976452"/>
            <a:ext cx="9361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Isw1-Flag</a:t>
            </a:r>
            <a:endParaRPr lang="en-GB" sz="1200" dirty="0"/>
          </a:p>
        </p:txBody>
      </p:sp>
      <p:cxnSp>
        <p:nvCxnSpPr>
          <p:cNvPr id="78" name="Straight Connector 82">
            <a:extLst>
              <a:ext uri="{FF2B5EF4-FFF2-40B4-BE49-F238E27FC236}">
                <a16:creationId xmlns="" xmlns:a16="http://schemas.microsoft.com/office/drawing/2014/main" id="{B49EEE9D-03DD-4FE1-BCD8-A501D4B4EF99}"/>
              </a:ext>
            </a:extLst>
          </p:cNvPr>
          <p:cNvCxnSpPr>
            <a:cxnSpLocks/>
          </p:cNvCxnSpPr>
          <p:nvPr/>
        </p:nvCxnSpPr>
        <p:spPr>
          <a:xfrm>
            <a:off x="3203848" y="3976452"/>
            <a:ext cx="792088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9" name="TextBox 78">
            <a:extLst>
              <a:ext uri="{FF2B5EF4-FFF2-40B4-BE49-F238E27FC236}">
                <a16:creationId xmlns="" xmlns:a16="http://schemas.microsoft.com/office/drawing/2014/main" id="{30B48CE1-1A47-4369-953D-0FB94087D445}"/>
              </a:ext>
            </a:extLst>
          </p:cNvPr>
          <p:cNvSpPr txBox="1"/>
          <p:nvPr/>
        </p:nvSpPr>
        <p:spPr>
          <a:xfrm rot="16200000">
            <a:off x="3119725" y="3441116"/>
            <a:ext cx="41446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 smtClean="0">
                <a:latin typeface="Arial" pitchFamily="34" charset="0"/>
                <a:cs typeface="Arial" pitchFamily="34" charset="0"/>
              </a:rPr>
              <a:t>WT</a:t>
            </a:r>
            <a:endParaRPr lang="en-GB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0" name="TextBox 79">
            <a:extLst>
              <a:ext uri="{FF2B5EF4-FFF2-40B4-BE49-F238E27FC236}">
                <a16:creationId xmlns="" xmlns:a16="http://schemas.microsoft.com/office/drawing/2014/main" id="{30B48CE1-1A47-4369-953D-0FB94087D445}"/>
              </a:ext>
            </a:extLst>
          </p:cNvPr>
          <p:cNvSpPr txBox="1"/>
          <p:nvPr/>
        </p:nvSpPr>
        <p:spPr>
          <a:xfrm rot="16200000">
            <a:off x="3269258" y="3507608"/>
            <a:ext cx="54745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 smtClean="0">
                <a:latin typeface="Arial" pitchFamily="34" charset="0"/>
                <a:cs typeface="Arial" pitchFamily="34" charset="0"/>
              </a:rPr>
              <a:t>K89R</a:t>
            </a:r>
            <a:endParaRPr lang="en-GB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1" name="TextBox 80">
            <a:extLst>
              <a:ext uri="{FF2B5EF4-FFF2-40B4-BE49-F238E27FC236}">
                <a16:creationId xmlns="" xmlns:a16="http://schemas.microsoft.com/office/drawing/2014/main" id="{30B48CE1-1A47-4369-953D-0FB94087D445}"/>
              </a:ext>
            </a:extLst>
          </p:cNvPr>
          <p:cNvSpPr txBox="1"/>
          <p:nvPr/>
        </p:nvSpPr>
        <p:spPr>
          <a:xfrm rot="16200000">
            <a:off x="3455084" y="3507608"/>
            <a:ext cx="54745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 smtClean="0">
                <a:latin typeface="Arial" pitchFamily="34" charset="0"/>
                <a:cs typeface="Arial" pitchFamily="34" charset="0"/>
              </a:rPr>
              <a:t>K97R</a:t>
            </a:r>
            <a:endParaRPr lang="en-GB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2" name="TextBox 81">
            <a:extLst>
              <a:ext uri="{FF2B5EF4-FFF2-40B4-BE49-F238E27FC236}">
                <a16:creationId xmlns="" xmlns:a16="http://schemas.microsoft.com/office/drawing/2014/main" id="{30B48CE1-1A47-4369-953D-0FB94087D445}"/>
              </a:ext>
            </a:extLst>
          </p:cNvPr>
          <p:cNvSpPr txBox="1"/>
          <p:nvPr/>
        </p:nvSpPr>
        <p:spPr>
          <a:xfrm rot="16200000">
            <a:off x="3593294" y="3543612"/>
            <a:ext cx="61945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 smtClean="0">
                <a:latin typeface="Arial" pitchFamily="34" charset="0"/>
                <a:cs typeface="Arial" pitchFamily="34" charset="0"/>
              </a:rPr>
              <a:t>K113R</a:t>
            </a:r>
            <a:endParaRPr lang="en-GB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3" name="TextBox 82">
            <a:extLst>
              <a:ext uri="{FF2B5EF4-FFF2-40B4-BE49-F238E27FC236}">
                <a16:creationId xmlns="" xmlns:a16="http://schemas.microsoft.com/office/drawing/2014/main" id="{768E557C-BB6C-4E51-B3E1-1EE4ECB63A0D}"/>
              </a:ext>
            </a:extLst>
          </p:cNvPr>
          <p:cNvSpPr txBox="1"/>
          <p:nvPr/>
        </p:nvSpPr>
        <p:spPr>
          <a:xfrm>
            <a:off x="5148064" y="4264484"/>
            <a:ext cx="9361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Isw1-Flag</a:t>
            </a:r>
            <a:endParaRPr lang="en-GB" sz="1200" dirty="0"/>
          </a:p>
        </p:txBody>
      </p:sp>
      <p:cxnSp>
        <p:nvCxnSpPr>
          <p:cNvPr id="84" name="Straight Connector 82">
            <a:extLst>
              <a:ext uri="{FF2B5EF4-FFF2-40B4-BE49-F238E27FC236}">
                <a16:creationId xmlns="" xmlns:a16="http://schemas.microsoft.com/office/drawing/2014/main" id="{B49EEE9D-03DD-4FE1-BCD8-A501D4B4EF99}"/>
              </a:ext>
            </a:extLst>
          </p:cNvPr>
          <p:cNvCxnSpPr>
            <a:cxnSpLocks/>
          </p:cNvCxnSpPr>
          <p:nvPr/>
        </p:nvCxnSpPr>
        <p:spPr>
          <a:xfrm>
            <a:off x="5148064" y="4264484"/>
            <a:ext cx="792088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5" name="TextBox 84">
            <a:extLst>
              <a:ext uri="{FF2B5EF4-FFF2-40B4-BE49-F238E27FC236}">
                <a16:creationId xmlns="" xmlns:a16="http://schemas.microsoft.com/office/drawing/2014/main" id="{30B48CE1-1A47-4369-953D-0FB94087D445}"/>
              </a:ext>
            </a:extLst>
          </p:cNvPr>
          <p:cNvSpPr txBox="1"/>
          <p:nvPr/>
        </p:nvSpPr>
        <p:spPr>
          <a:xfrm rot="16200000">
            <a:off x="5063941" y="3729148"/>
            <a:ext cx="41446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 smtClean="0">
                <a:latin typeface="Arial" pitchFamily="34" charset="0"/>
                <a:cs typeface="Arial" pitchFamily="34" charset="0"/>
              </a:rPr>
              <a:t>WT</a:t>
            </a:r>
            <a:endParaRPr lang="en-GB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6" name="TextBox 85">
            <a:extLst>
              <a:ext uri="{FF2B5EF4-FFF2-40B4-BE49-F238E27FC236}">
                <a16:creationId xmlns="" xmlns:a16="http://schemas.microsoft.com/office/drawing/2014/main" id="{30B48CE1-1A47-4369-953D-0FB94087D445}"/>
              </a:ext>
            </a:extLst>
          </p:cNvPr>
          <p:cNvSpPr txBox="1"/>
          <p:nvPr/>
        </p:nvSpPr>
        <p:spPr>
          <a:xfrm rot="16200000">
            <a:off x="5213474" y="3795640"/>
            <a:ext cx="54745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 smtClean="0">
                <a:latin typeface="Arial" pitchFamily="34" charset="0"/>
                <a:cs typeface="Arial" pitchFamily="34" charset="0"/>
              </a:rPr>
              <a:t>K89R</a:t>
            </a:r>
            <a:endParaRPr lang="en-GB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7" name="TextBox 86">
            <a:extLst>
              <a:ext uri="{FF2B5EF4-FFF2-40B4-BE49-F238E27FC236}">
                <a16:creationId xmlns="" xmlns:a16="http://schemas.microsoft.com/office/drawing/2014/main" id="{30B48CE1-1A47-4369-953D-0FB94087D445}"/>
              </a:ext>
            </a:extLst>
          </p:cNvPr>
          <p:cNvSpPr txBox="1"/>
          <p:nvPr/>
        </p:nvSpPr>
        <p:spPr>
          <a:xfrm rot="16200000">
            <a:off x="5399300" y="3795640"/>
            <a:ext cx="54745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 smtClean="0">
                <a:latin typeface="Arial" pitchFamily="34" charset="0"/>
                <a:cs typeface="Arial" pitchFamily="34" charset="0"/>
              </a:rPr>
              <a:t>K97R</a:t>
            </a:r>
            <a:endParaRPr lang="en-GB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8" name="TextBox 87">
            <a:extLst>
              <a:ext uri="{FF2B5EF4-FFF2-40B4-BE49-F238E27FC236}">
                <a16:creationId xmlns="" xmlns:a16="http://schemas.microsoft.com/office/drawing/2014/main" id="{30B48CE1-1A47-4369-953D-0FB94087D445}"/>
              </a:ext>
            </a:extLst>
          </p:cNvPr>
          <p:cNvSpPr txBox="1"/>
          <p:nvPr/>
        </p:nvSpPr>
        <p:spPr>
          <a:xfrm rot="16200000">
            <a:off x="5537510" y="3831644"/>
            <a:ext cx="61945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 smtClean="0">
                <a:latin typeface="Arial" pitchFamily="34" charset="0"/>
                <a:cs typeface="Arial" pitchFamily="34" charset="0"/>
              </a:rPr>
              <a:t>K113R</a:t>
            </a:r>
            <a:endParaRPr lang="en-GB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9" name="TextBox 88">
            <a:extLst>
              <a:ext uri="{FF2B5EF4-FFF2-40B4-BE49-F238E27FC236}">
                <a16:creationId xmlns="" xmlns:a16="http://schemas.microsoft.com/office/drawing/2014/main" id="{768E557C-BB6C-4E51-B3E1-1EE4ECB63A0D}"/>
              </a:ext>
            </a:extLst>
          </p:cNvPr>
          <p:cNvSpPr txBox="1"/>
          <p:nvPr/>
        </p:nvSpPr>
        <p:spPr>
          <a:xfrm>
            <a:off x="6084168" y="4192476"/>
            <a:ext cx="9361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Isw1-Flag</a:t>
            </a:r>
            <a:endParaRPr lang="en-GB" sz="1200" dirty="0"/>
          </a:p>
        </p:txBody>
      </p:sp>
      <p:cxnSp>
        <p:nvCxnSpPr>
          <p:cNvPr id="90" name="Straight Connector 82">
            <a:extLst>
              <a:ext uri="{FF2B5EF4-FFF2-40B4-BE49-F238E27FC236}">
                <a16:creationId xmlns="" xmlns:a16="http://schemas.microsoft.com/office/drawing/2014/main" id="{B49EEE9D-03DD-4FE1-BCD8-A501D4B4EF99}"/>
              </a:ext>
            </a:extLst>
          </p:cNvPr>
          <p:cNvCxnSpPr>
            <a:cxnSpLocks/>
          </p:cNvCxnSpPr>
          <p:nvPr/>
        </p:nvCxnSpPr>
        <p:spPr>
          <a:xfrm>
            <a:off x="6084168" y="4192476"/>
            <a:ext cx="792088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1" name="TextBox 90">
            <a:extLst>
              <a:ext uri="{FF2B5EF4-FFF2-40B4-BE49-F238E27FC236}">
                <a16:creationId xmlns="" xmlns:a16="http://schemas.microsoft.com/office/drawing/2014/main" id="{30B48CE1-1A47-4369-953D-0FB94087D445}"/>
              </a:ext>
            </a:extLst>
          </p:cNvPr>
          <p:cNvSpPr txBox="1"/>
          <p:nvPr/>
        </p:nvSpPr>
        <p:spPr>
          <a:xfrm rot="16200000">
            <a:off x="6000045" y="3657140"/>
            <a:ext cx="41446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 smtClean="0">
                <a:latin typeface="Arial" pitchFamily="34" charset="0"/>
                <a:cs typeface="Arial" pitchFamily="34" charset="0"/>
              </a:rPr>
              <a:t>WT</a:t>
            </a:r>
            <a:endParaRPr lang="en-GB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2" name="TextBox 91">
            <a:extLst>
              <a:ext uri="{FF2B5EF4-FFF2-40B4-BE49-F238E27FC236}">
                <a16:creationId xmlns="" xmlns:a16="http://schemas.microsoft.com/office/drawing/2014/main" id="{30B48CE1-1A47-4369-953D-0FB94087D445}"/>
              </a:ext>
            </a:extLst>
          </p:cNvPr>
          <p:cNvSpPr txBox="1"/>
          <p:nvPr/>
        </p:nvSpPr>
        <p:spPr>
          <a:xfrm rot="16200000">
            <a:off x="6149578" y="3723632"/>
            <a:ext cx="54745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 smtClean="0">
                <a:latin typeface="Arial" pitchFamily="34" charset="0"/>
                <a:cs typeface="Arial" pitchFamily="34" charset="0"/>
              </a:rPr>
              <a:t>K89R</a:t>
            </a:r>
            <a:endParaRPr lang="en-GB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3" name="TextBox 92">
            <a:extLst>
              <a:ext uri="{FF2B5EF4-FFF2-40B4-BE49-F238E27FC236}">
                <a16:creationId xmlns="" xmlns:a16="http://schemas.microsoft.com/office/drawing/2014/main" id="{30B48CE1-1A47-4369-953D-0FB94087D445}"/>
              </a:ext>
            </a:extLst>
          </p:cNvPr>
          <p:cNvSpPr txBox="1"/>
          <p:nvPr/>
        </p:nvSpPr>
        <p:spPr>
          <a:xfrm rot="16200000">
            <a:off x="6335404" y="3723632"/>
            <a:ext cx="54745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 smtClean="0">
                <a:latin typeface="Arial" pitchFamily="34" charset="0"/>
                <a:cs typeface="Arial" pitchFamily="34" charset="0"/>
              </a:rPr>
              <a:t>K97R</a:t>
            </a:r>
            <a:endParaRPr lang="en-GB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4" name="TextBox 93">
            <a:extLst>
              <a:ext uri="{FF2B5EF4-FFF2-40B4-BE49-F238E27FC236}">
                <a16:creationId xmlns="" xmlns:a16="http://schemas.microsoft.com/office/drawing/2014/main" id="{30B48CE1-1A47-4369-953D-0FB94087D445}"/>
              </a:ext>
            </a:extLst>
          </p:cNvPr>
          <p:cNvSpPr txBox="1"/>
          <p:nvPr/>
        </p:nvSpPr>
        <p:spPr>
          <a:xfrm rot="16200000">
            <a:off x="6473614" y="3759636"/>
            <a:ext cx="61945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 smtClean="0">
                <a:latin typeface="Arial" pitchFamily="34" charset="0"/>
                <a:cs typeface="Arial" pitchFamily="34" charset="0"/>
              </a:rPr>
              <a:t>K113R</a:t>
            </a:r>
            <a:endParaRPr lang="en-GB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5" name="TextBox 94">
            <a:extLst>
              <a:ext uri="{FF2B5EF4-FFF2-40B4-BE49-F238E27FC236}">
                <a16:creationId xmlns="" xmlns:a16="http://schemas.microsoft.com/office/drawing/2014/main" id="{768E557C-BB6C-4E51-B3E1-1EE4ECB63A0D}"/>
              </a:ext>
            </a:extLst>
          </p:cNvPr>
          <p:cNvSpPr txBox="1"/>
          <p:nvPr/>
        </p:nvSpPr>
        <p:spPr>
          <a:xfrm>
            <a:off x="7092280" y="4160113"/>
            <a:ext cx="9361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Isw1-Flag</a:t>
            </a:r>
            <a:endParaRPr lang="en-GB" sz="1200" dirty="0"/>
          </a:p>
        </p:txBody>
      </p:sp>
      <p:cxnSp>
        <p:nvCxnSpPr>
          <p:cNvPr id="96" name="Straight Connector 82">
            <a:extLst>
              <a:ext uri="{FF2B5EF4-FFF2-40B4-BE49-F238E27FC236}">
                <a16:creationId xmlns="" xmlns:a16="http://schemas.microsoft.com/office/drawing/2014/main" id="{B49EEE9D-03DD-4FE1-BCD8-A501D4B4EF99}"/>
              </a:ext>
            </a:extLst>
          </p:cNvPr>
          <p:cNvCxnSpPr>
            <a:cxnSpLocks/>
          </p:cNvCxnSpPr>
          <p:nvPr/>
        </p:nvCxnSpPr>
        <p:spPr>
          <a:xfrm>
            <a:off x="7092280" y="4160113"/>
            <a:ext cx="792088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7" name="TextBox 96">
            <a:extLst>
              <a:ext uri="{FF2B5EF4-FFF2-40B4-BE49-F238E27FC236}">
                <a16:creationId xmlns="" xmlns:a16="http://schemas.microsoft.com/office/drawing/2014/main" id="{30B48CE1-1A47-4369-953D-0FB94087D445}"/>
              </a:ext>
            </a:extLst>
          </p:cNvPr>
          <p:cNvSpPr txBox="1"/>
          <p:nvPr/>
        </p:nvSpPr>
        <p:spPr>
          <a:xfrm rot="16200000">
            <a:off x="7008157" y="3624777"/>
            <a:ext cx="41446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 smtClean="0">
                <a:latin typeface="Arial" pitchFamily="34" charset="0"/>
                <a:cs typeface="Arial" pitchFamily="34" charset="0"/>
              </a:rPr>
              <a:t>WT</a:t>
            </a:r>
            <a:endParaRPr lang="en-GB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8" name="TextBox 97">
            <a:extLst>
              <a:ext uri="{FF2B5EF4-FFF2-40B4-BE49-F238E27FC236}">
                <a16:creationId xmlns="" xmlns:a16="http://schemas.microsoft.com/office/drawing/2014/main" id="{30B48CE1-1A47-4369-953D-0FB94087D445}"/>
              </a:ext>
            </a:extLst>
          </p:cNvPr>
          <p:cNvSpPr txBox="1"/>
          <p:nvPr/>
        </p:nvSpPr>
        <p:spPr>
          <a:xfrm rot="16200000">
            <a:off x="7157690" y="3691269"/>
            <a:ext cx="54745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 smtClean="0">
                <a:latin typeface="Arial" pitchFamily="34" charset="0"/>
                <a:cs typeface="Arial" pitchFamily="34" charset="0"/>
              </a:rPr>
              <a:t>K89R</a:t>
            </a:r>
            <a:endParaRPr lang="en-GB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9" name="TextBox 98">
            <a:extLst>
              <a:ext uri="{FF2B5EF4-FFF2-40B4-BE49-F238E27FC236}">
                <a16:creationId xmlns="" xmlns:a16="http://schemas.microsoft.com/office/drawing/2014/main" id="{30B48CE1-1A47-4369-953D-0FB94087D445}"/>
              </a:ext>
            </a:extLst>
          </p:cNvPr>
          <p:cNvSpPr txBox="1"/>
          <p:nvPr/>
        </p:nvSpPr>
        <p:spPr>
          <a:xfrm rot="16200000">
            <a:off x="7343516" y="3691269"/>
            <a:ext cx="54745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 smtClean="0">
                <a:latin typeface="Arial" pitchFamily="34" charset="0"/>
                <a:cs typeface="Arial" pitchFamily="34" charset="0"/>
              </a:rPr>
              <a:t>K97R</a:t>
            </a:r>
            <a:endParaRPr lang="en-GB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0" name="TextBox 99">
            <a:extLst>
              <a:ext uri="{FF2B5EF4-FFF2-40B4-BE49-F238E27FC236}">
                <a16:creationId xmlns="" xmlns:a16="http://schemas.microsoft.com/office/drawing/2014/main" id="{30B48CE1-1A47-4369-953D-0FB94087D445}"/>
              </a:ext>
            </a:extLst>
          </p:cNvPr>
          <p:cNvSpPr txBox="1"/>
          <p:nvPr/>
        </p:nvSpPr>
        <p:spPr>
          <a:xfrm rot="16200000">
            <a:off x="7481726" y="3727273"/>
            <a:ext cx="61945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 smtClean="0">
                <a:latin typeface="Arial" pitchFamily="34" charset="0"/>
                <a:cs typeface="Arial" pitchFamily="34" charset="0"/>
              </a:rPr>
              <a:t>K113R</a:t>
            </a:r>
            <a:endParaRPr lang="en-GB" sz="10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Figure 3g histone raw data.tiff"/>
          <p:cNvPicPr>
            <a:picLocks noChangeAspect="1"/>
          </p:cNvPicPr>
          <p:nvPr/>
        </p:nvPicPr>
        <p:blipFill>
          <a:blip r:embed="rId2" cstate="print">
            <a:lum contrast="-10000"/>
          </a:blip>
          <a:stretch>
            <a:fillRect/>
          </a:stretch>
        </p:blipFill>
        <p:spPr>
          <a:xfrm>
            <a:off x="4860032" y="2204864"/>
            <a:ext cx="3420687" cy="2556164"/>
          </a:xfrm>
          <a:prstGeom prst="rect">
            <a:avLst/>
          </a:prstGeom>
        </p:spPr>
      </p:pic>
      <p:pic>
        <p:nvPicPr>
          <p:cNvPr id="3" name="图片 2" descr="Figure 3g isw1-flag raw data.tiff"/>
          <p:cNvPicPr>
            <a:picLocks noChangeAspect="1"/>
          </p:cNvPicPr>
          <p:nvPr/>
        </p:nvPicPr>
        <p:blipFill>
          <a:blip r:embed="rId3" cstate="print">
            <a:lum contrast="-10000"/>
          </a:blip>
          <a:stretch>
            <a:fillRect/>
          </a:stretch>
        </p:blipFill>
        <p:spPr>
          <a:xfrm>
            <a:off x="611560" y="2204864"/>
            <a:ext cx="3420687" cy="255616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78F1B918-5CE1-4D79-8A6B-83E84F132F9D}"/>
              </a:ext>
            </a:extLst>
          </p:cNvPr>
          <p:cNvSpPr txBox="1"/>
          <p:nvPr/>
        </p:nvSpPr>
        <p:spPr>
          <a:xfrm>
            <a:off x="179512" y="271681"/>
            <a:ext cx="237500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Figure </a:t>
            </a:r>
            <a:r>
              <a:rPr lang="en-GB" sz="1200" dirty="0" smtClean="0"/>
              <a:t>5g </a:t>
            </a:r>
            <a:r>
              <a:rPr lang="en-GB" altLang="zh-CN" sz="1200" dirty="0" smtClean="0"/>
              <a:t> Isw1 WT protein stability</a:t>
            </a:r>
            <a:endParaRPr lang="en-GB" altLang="zh-CN" sz="12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9652192C-9AEB-4139-B828-D0583FCB3CAF}"/>
              </a:ext>
            </a:extLst>
          </p:cNvPr>
          <p:cNvSpPr txBox="1"/>
          <p:nvPr/>
        </p:nvSpPr>
        <p:spPr>
          <a:xfrm>
            <a:off x="195725" y="6221254"/>
            <a:ext cx="5856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Samples were run </a:t>
            </a:r>
            <a:r>
              <a:rPr lang="en-GB" sz="1200" dirty="0" smtClean="0"/>
              <a:t>and </a:t>
            </a:r>
            <a:r>
              <a:rPr lang="en-GB" sz="1200" dirty="0"/>
              <a:t>membrane were cut prior to incubation with the indicated antibody.</a:t>
            </a:r>
          </a:p>
          <a:p>
            <a:r>
              <a:rPr lang="en-GB" sz="1200" dirty="0" smtClean="0"/>
              <a:t>Red </a:t>
            </a:r>
            <a:r>
              <a:rPr lang="en-GB" sz="1200" dirty="0"/>
              <a:t>square indicates the image used in the figure and arrow points to the band of interest.</a:t>
            </a:r>
          </a:p>
        </p:txBody>
      </p:sp>
      <p:sp>
        <p:nvSpPr>
          <p:cNvPr id="6" name="矩形 5"/>
          <p:cNvSpPr/>
          <p:nvPr/>
        </p:nvSpPr>
        <p:spPr>
          <a:xfrm>
            <a:off x="2843808" y="2481863"/>
            <a:ext cx="792088" cy="21602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右大括号 7"/>
          <p:cNvSpPr/>
          <p:nvPr/>
        </p:nvSpPr>
        <p:spPr>
          <a:xfrm>
            <a:off x="3960440" y="2337846"/>
            <a:ext cx="288032" cy="1883241"/>
          </a:xfrm>
          <a:prstGeom prst="rightBrace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xmlns="" id="{73FC063C-0A41-450B-9963-EE5D94FBB617}"/>
              </a:ext>
            </a:extLst>
          </p:cNvPr>
          <p:cNvCxnSpPr/>
          <p:nvPr/>
        </p:nvCxnSpPr>
        <p:spPr>
          <a:xfrm flipH="1">
            <a:off x="3635896" y="2564904"/>
            <a:ext cx="301840" cy="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768E557C-BB6C-4E51-B3E1-1EE4ECB63A0D}"/>
              </a:ext>
            </a:extLst>
          </p:cNvPr>
          <p:cNvSpPr txBox="1"/>
          <p:nvPr/>
        </p:nvSpPr>
        <p:spPr>
          <a:xfrm>
            <a:off x="4283968" y="3068960"/>
            <a:ext cx="504056" cy="46166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Flag</a:t>
            </a:r>
          </a:p>
          <a:p>
            <a:r>
              <a:rPr lang="en-US" sz="1200" dirty="0" err="1" smtClean="0"/>
              <a:t>Ab</a:t>
            </a:r>
            <a:endParaRPr lang="en-GB" sz="1200" dirty="0"/>
          </a:p>
        </p:txBody>
      </p:sp>
      <p:sp>
        <p:nvSpPr>
          <p:cNvPr id="16" name="矩形 15"/>
          <p:cNvSpPr/>
          <p:nvPr/>
        </p:nvSpPr>
        <p:spPr>
          <a:xfrm>
            <a:off x="6948264" y="2636912"/>
            <a:ext cx="792088" cy="21602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右大括号 17"/>
          <p:cNvSpPr/>
          <p:nvPr/>
        </p:nvSpPr>
        <p:spPr>
          <a:xfrm>
            <a:off x="8028384" y="2564904"/>
            <a:ext cx="288032" cy="1728192"/>
          </a:xfrm>
          <a:prstGeom prst="rightBrace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9" name="Straight Arrow Connector 8">
            <a:extLst>
              <a:ext uri="{FF2B5EF4-FFF2-40B4-BE49-F238E27FC236}">
                <a16:creationId xmlns:a16="http://schemas.microsoft.com/office/drawing/2014/main" xmlns="" id="{73FC063C-0A41-450B-9963-EE5D94FBB617}"/>
              </a:ext>
            </a:extLst>
          </p:cNvPr>
          <p:cNvCxnSpPr/>
          <p:nvPr/>
        </p:nvCxnSpPr>
        <p:spPr>
          <a:xfrm flipH="1">
            <a:off x="7740352" y="2780928"/>
            <a:ext cx="301840" cy="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768E557C-BB6C-4E51-B3E1-1EE4ECB63A0D}"/>
              </a:ext>
            </a:extLst>
          </p:cNvPr>
          <p:cNvSpPr txBox="1"/>
          <p:nvPr/>
        </p:nvSpPr>
        <p:spPr>
          <a:xfrm>
            <a:off x="8280920" y="3140968"/>
            <a:ext cx="827584" cy="46166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 err="1" smtClean="0"/>
              <a:t>Histone</a:t>
            </a:r>
            <a:r>
              <a:rPr lang="en-US" sz="1200" dirty="0" smtClean="0"/>
              <a:t> 3</a:t>
            </a:r>
          </a:p>
          <a:p>
            <a:r>
              <a:rPr lang="en-US" sz="1200" dirty="0" err="1" smtClean="0"/>
              <a:t>Ab</a:t>
            </a:r>
            <a:endParaRPr lang="en-GB" sz="1200" dirty="0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xmlns="" id="{768E557C-BB6C-4E51-B3E1-1EE4ECB63A0D}"/>
              </a:ext>
            </a:extLst>
          </p:cNvPr>
          <p:cNvSpPr txBox="1"/>
          <p:nvPr/>
        </p:nvSpPr>
        <p:spPr>
          <a:xfrm>
            <a:off x="1115616" y="1484784"/>
            <a:ext cx="9361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Isw1-Flag</a:t>
            </a:r>
            <a:endParaRPr lang="en-GB" sz="1200" dirty="0"/>
          </a:p>
        </p:txBody>
      </p:sp>
      <p:cxnSp>
        <p:nvCxnSpPr>
          <p:cNvPr id="33" name="Straight Connector 82">
            <a:extLst>
              <a:ext uri="{FF2B5EF4-FFF2-40B4-BE49-F238E27FC236}">
                <a16:creationId xmlns:a16="http://schemas.microsoft.com/office/drawing/2014/main" xmlns="" id="{B49EEE9D-03DD-4FE1-BCD8-A501D4B4EF99}"/>
              </a:ext>
            </a:extLst>
          </p:cNvPr>
          <p:cNvCxnSpPr>
            <a:cxnSpLocks/>
          </p:cNvCxnSpPr>
          <p:nvPr/>
        </p:nvCxnSpPr>
        <p:spPr>
          <a:xfrm>
            <a:off x="1115616" y="1700808"/>
            <a:ext cx="792088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8" name="矩形 37"/>
          <p:cNvSpPr/>
          <p:nvPr/>
        </p:nvSpPr>
        <p:spPr>
          <a:xfrm>
            <a:off x="110213" y="1916832"/>
            <a:ext cx="1005403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zh-CN" sz="1000" dirty="0" smtClean="0">
                <a:latin typeface="Arial" pitchFamily="34" charset="0"/>
                <a:cs typeface="Arial" pitchFamily="34" charset="0"/>
              </a:rPr>
              <a:t>CHX(200 </a:t>
            </a:r>
            <a:r>
              <a:rPr lang="en-GB" altLang="zh-CN" sz="1000" dirty="0" smtClean="0">
                <a:latin typeface="Arial" pitchFamily="34" charset="0"/>
                <a:cs typeface="Arial" pitchFamily="34" charset="0"/>
                <a:sym typeface="Symbol"/>
              </a:rPr>
              <a:t></a:t>
            </a:r>
            <a:r>
              <a:rPr lang="en-GB" altLang="zh-CN" sz="1000" dirty="0" smtClean="0">
                <a:latin typeface="Arial" pitchFamily="34" charset="0"/>
                <a:cs typeface="Arial" pitchFamily="34" charset="0"/>
              </a:rPr>
              <a:t>M)</a:t>
            </a:r>
            <a:endParaRPr lang="zh-CN" altLang="en-US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xmlns="" id="{30B48CE1-1A47-4369-953D-0FB94087D445}"/>
              </a:ext>
            </a:extLst>
          </p:cNvPr>
          <p:cNvSpPr txBox="1"/>
          <p:nvPr/>
        </p:nvSpPr>
        <p:spPr>
          <a:xfrm rot="16200000">
            <a:off x="784983" y="1815419"/>
            <a:ext cx="76347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 smtClean="0">
                <a:latin typeface="Arial" pitchFamily="34" charset="0"/>
                <a:cs typeface="Arial" pitchFamily="34" charset="0"/>
              </a:rPr>
              <a:t>No CHX</a:t>
            </a:r>
            <a:endParaRPr lang="en-GB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xmlns="" id="{30B48CE1-1A47-4369-953D-0FB94087D445}"/>
              </a:ext>
            </a:extLst>
          </p:cNvPr>
          <p:cNvSpPr txBox="1"/>
          <p:nvPr/>
        </p:nvSpPr>
        <p:spPr>
          <a:xfrm rot="16200000">
            <a:off x="1078820" y="1923430"/>
            <a:ext cx="54745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 smtClean="0">
                <a:latin typeface="Arial" pitchFamily="34" charset="0"/>
                <a:cs typeface="Arial" pitchFamily="34" charset="0"/>
              </a:rPr>
              <a:t>5mins</a:t>
            </a:r>
            <a:endParaRPr lang="en-GB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xmlns="" id="{30B48CE1-1A47-4369-953D-0FB94087D445}"/>
              </a:ext>
            </a:extLst>
          </p:cNvPr>
          <p:cNvSpPr txBox="1"/>
          <p:nvPr/>
        </p:nvSpPr>
        <p:spPr>
          <a:xfrm rot="16200000">
            <a:off x="1222837" y="1851422"/>
            <a:ext cx="69146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 smtClean="0">
                <a:latin typeface="Arial" pitchFamily="34" charset="0"/>
                <a:cs typeface="Arial" pitchFamily="34" charset="0"/>
              </a:rPr>
              <a:t>30mins</a:t>
            </a:r>
            <a:endParaRPr lang="en-GB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xmlns="" id="{30B48CE1-1A47-4369-953D-0FB94087D445}"/>
              </a:ext>
            </a:extLst>
          </p:cNvPr>
          <p:cNvSpPr txBox="1"/>
          <p:nvPr/>
        </p:nvSpPr>
        <p:spPr>
          <a:xfrm rot="16200000">
            <a:off x="1433055" y="1887426"/>
            <a:ext cx="61945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 smtClean="0">
                <a:latin typeface="Arial" pitchFamily="34" charset="0"/>
                <a:cs typeface="Arial" pitchFamily="34" charset="0"/>
              </a:rPr>
              <a:t>60mins</a:t>
            </a:r>
            <a:endParaRPr lang="en-GB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xmlns="" id="{768E557C-BB6C-4E51-B3E1-1EE4ECB63A0D}"/>
              </a:ext>
            </a:extLst>
          </p:cNvPr>
          <p:cNvSpPr txBox="1"/>
          <p:nvPr/>
        </p:nvSpPr>
        <p:spPr>
          <a:xfrm>
            <a:off x="2915815" y="1484784"/>
            <a:ext cx="9361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Isw1-Flag</a:t>
            </a:r>
            <a:endParaRPr lang="en-GB" sz="1200" dirty="0"/>
          </a:p>
        </p:txBody>
      </p:sp>
      <p:cxnSp>
        <p:nvCxnSpPr>
          <p:cNvPr id="57" name="Straight Connector 82">
            <a:extLst>
              <a:ext uri="{FF2B5EF4-FFF2-40B4-BE49-F238E27FC236}">
                <a16:creationId xmlns:a16="http://schemas.microsoft.com/office/drawing/2014/main" xmlns="" id="{B49EEE9D-03DD-4FE1-BCD8-A501D4B4EF99}"/>
              </a:ext>
            </a:extLst>
          </p:cNvPr>
          <p:cNvCxnSpPr>
            <a:cxnSpLocks/>
          </p:cNvCxnSpPr>
          <p:nvPr/>
        </p:nvCxnSpPr>
        <p:spPr>
          <a:xfrm>
            <a:off x="2915815" y="1700808"/>
            <a:ext cx="792088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8" name="矩形 57"/>
          <p:cNvSpPr/>
          <p:nvPr/>
        </p:nvSpPr>
        <p:spPr>
          <a:xfrm>
            <a:off x="1910412" y="1916832"/>
            <a:ext cx="1005403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zh-CN" sz="1000" dirty="0" smtClean="0">
                <a:latin typeface="Arial" pitchFamily="34" charset="0"/>
                <a:cs typeface="Arial" pitchFamily="34" charset="0"/>
              </a:rPr>
              <a:t>CHX(200 </a:t>
            </a:r>
            <a:r>
              <a:rPr lang="en-GB" altLang="zh-CN" sz="1000" dirty="0" smtClean="0">
                <a:latin typeface="Arial" pitchFamily="34" charset="0"/>
                <a:cs typeface="Arial" pitchFamily="34" charset="0"/>
                <a:sym typeface="Symbol"/>
              </a:rPr>
              <a:t></a:t>
            </a:r>
            <a:r>
              <a:rPr lang="en-GB" altLang="zh-CN" sz="1000" dirty="0" smtClean="0">
                <a:latin typeface="Arial" pitchFamily="34" charset="0"/>
                <a:cs typeface="Arial" pitchFamily="34" charset="0"/>
              </a:rPr>
              <a:t>M)</a:t>
            </a:r>
            <a:endParaRPr lang="zh-CN" altLang="en-US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xmlns="" id="{30B48CE1-1A47-4369-953D-0FB94087D445}"/>
              </a:ext>
            </a:extLst>
          </p:cNvPr>
          <p:cNvSpPr txBox="1"/>
          <p:nvPr/>
        </p:nvSpPr>
        <p:spPr>
          <a:xfrm rot="16200000">
            <a:off x="2585182" y="1815419"/>
            <a:ext cx="76347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 smtClean="0">
                <a:latin typeface="Arial" pitchFamily="34" charset="0"/>
                <a:cs typeface="Arial" pitchFamily="34" charset="0"/>
              </a:rPr>
              <a:t>No CHX</a:t>
            </a:r>
            <a:endParaRPr lang="en-GB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xmlns="" id="{30B48CE1-1A47-4369-953D-0FB94087D445}"/>
              </a:ext>
            </a:extLst>
          </p:cNvPr>
          <p:cNvSpPr txBox="1"/>
          <p:nvPr/>
        </p:nvSpPr>
        <p:spPr>
          <a:xfrm rot="16200000">
            <a:off x="2837210" y="1923430"/>
            <a:ext cx="54745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 smtClean="0">
                <a:latin typeface="Arial" pitchFamily="34" charset="0"/>
                <a:cs typeface="Arial" pitchFamily="34" charset="0"/>
              </a:rPr>
              <a:t>5mins</a:t>
            </a:r>
            <a:endParaRPr lang="en-GB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xmlns="" id="{30B48CE1-1A47-4369-953D-0FB94087D445}"/>
              </a:ext>
            </a:extLst>
          </p:cNvPr>
          <p:cNvSpPr txBox="1"/>
          <p:nvPr/>
        </p:nvSpPr>
        <p:spPr>
          <a:xfrm rot="16200000">
            <a:off x="2981226" y="1851422"/>
            <a:ext cx="69146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 smtClean="0">
                <a:latin typeface="Arial" pitchFamily="34" charset="0"/>
                <a:cs typeface="Arial" pitchFamily="34" charset="0"/>
              </a:rPr>
              <a:t>30mins</a:t>
            </a:r>
            <a:endParaRPr lang="en-GB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xmlns="" id="{30B48CE1-1A47-4369-953D-0FB94087D445}"/>
              </a:ext>
            </a:extLst>
          </p:cNvPr>
          <p:cNvSpPr txBox="1"/>
          <p:nvPr/>
        </p:nvSpPr>
        <p:spPr>
          <a:xfrm rot="16200000">
            <a:off x="3233254" y="1887426"/>
            <a:ext cx="61945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 smtClean="0">
                <a:latin typeface="Arial" pitchFamily="34" charset="0"/>
                <a:cs typeface="Arial" pitchFamily="34" charset="0"/>
              </a:rPr>
              <a:t>60mins</a:t>
            </a:r>
            <a:endParaRPr lang="en-GB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xmlns="" id="{768E557C-BB6C-4E51-B3E1-1EE4ECB63A0D}"/>
              </a:ext>
            </a:extLst>
          </p:cNvPr>
          <p:cNvSpPr txBox="1"/>
          <p:nvPr/>
        </p:nvSpPr>
        <p:spPr>
          <a:xfrm>
            <a:off x="5220072" y="1484784"/>
            <a:ext cx="9361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Isw1-Flag</a:t>
            </a:r>
            <a:endParaRPr lang="en-GB" sz="1200" dirty="0"/>
          </a:p>
        </p:txBody>
      </p:sp>
      <p:cxnSp>
        <p:nvCxnSpPr>
          <p:cNvPr id="64" name="Straight Connector 82">
            <a:extLst>
              <a:ext uri="{FF2B5EF4-FFF2-40B4-BE49-F238E27FC236}">
                <a16:creationId xmlns:a16="http://schemas.microsoft.com/office/drawing/2014/main" xmlns="" id="{B49EEE9D-03DD-4FE1-BCD8-A501D4B4EF99}"/>
              </a:ext>
            </a:extLst>
          </p:cNvPr>
          <p:cNvCxnSpPr>
            <a:cxnSpLocks/>
          </p:cNvCxnSpPr>
          <p:nvPr/>
        </p:nvCxnSpPr>
        <p:spPr>
          <a:xfrm>
            <a:off x="5220072" y="1700808"/>
            <a:ext cx="792088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5" name="矩形 64"/>
          <p:cNvSpPr/>
          <p:nvPr/>
        </p:nvSpPr>
        <p:spPr>
          <a:xfrm>
            <a:off x="4214669" y="1916832"/>
            <a:ext cx="1005403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zh-CN" sz="1000" dirty="0" smtClean="0">
                <a:latin typeface="Arial" pitchFamily="34" charset="0"/>
                <a:cs typeface="Arial" pitchFamily="34" charset="0"/>
              </a:rPr>
              <a:t>CHX(200 </a:t>
            </a:r>
            <a:r>
              <a:rPr lang="en-GB" altLang="zh-CN" sz="1000" dirty="0" smtClean="0">
                <a:latin typeface="Arial" pitchFamily="34" charset="0"/>
                <a:cs typeface="Arial" pitchFamily="34" charset="0"/>
                <a:sym typeface="Symbol"/>
              </a:rPr>
              <a:t></a:t>
            </a:r>
            <a:r>
              <a:rPr lang="en-GB" altLang="zh-CN" sz="1000" dirty="0" smtClean="0">
                <a:latin typeface="Arial" pitchFamily="34" charset="0"/>
                <a:cs typeface="Arial" pitchFamily="34" charset="0"/>
              </a:rPr>
              <a:t>M)</a:t>
            </a:r>
            <a:endParaRPr lang="zh-CN" altLang="en-US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xmlns="" id="{30B48CE1-1A47-4369-953D-0FB94087D445}"/>
              </a:ext>
            </a:extLst>
          </p:cNvPr>
          <p:cNvSpPr txBox="1"/>
          <p:nvPr/>
        </p:nvSpPr>
        <p:spPr>
          <a:xfrm rot="16200000">
            <a:off x="4889439" y="1815419"/>
            <a:ext cx="76347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 smtClean="0">
                <a:latin typeface="Arial" pitchFamily="34" charset="0"/>
                <a:cs typeface="Arial" pitchFamily="34" charset="0"/>
              </a:rPr>
              <a:t>No CHX</a:t>
            </a:r>
            <a:endParaRPr lang="en-GB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xmlns="" id="{30B48CE1-1A47-4369-953D-0FB94087D445}"/>
              </a:ext>
            </a:extLst>
          </p:cNvPr>
          <p:cNvSpPr txBox="1"/>
          <p:nvPr/>
        </p:nvSpPr>
        <p:spPr>
          <a:xfrm rot="16200000">
            <a:off x="5213475" y="1923430"/>
            <a:ext cx="54745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 smtClean="0">
                <a:latin typeface="Arial" pitchFamily="34" charset="0"/>
                <a:cs typeface="Arial" pitchFamily="34" charset="0"/>
              </a:rPr>
              <a:t>5mins</a:t>
            </a:r>
            <a:endParaRPr lang="en-GB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xmlns="" id="{30B48CE1-1A47-4369-953D-0FB94087D445}"/>
              </a:ext>
            </a:extLst>
          </p:cNvPr>
          <p:cNvSpPr txBox="1"/>
          <p:nvPr/>
        </p:nvSpPr>
        <p:spPr>
          <a:xfrm rot="16200000">
            <a:off x="5327293" y="1851422"/>
            <a:ext cx="69146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 smtClean="0">
                <a:latin typeface="Arial" pitchFamily="34" charset="0"/>
                <a:cs typeface="Arial" pitchFamily="34" charset="0"/>
              </a:rPr>
              <a:t>30mins</a:t>
            </a:r>
            <a:endParaRPr lang="en-GB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xmlns="" id="{30B48CE1-1A47-4369-953D-0FB94087D445}"/>
              </a:ext>
            </a:extLst>
          </p:cNvPr>
          <p:cNvSpPr txBox="1"/>
          <p:nvPr/>
        </p:nvSpPr>
        <p:spPr>
          <a:xfrm rot="16200000">
            <a:off x="5537511" y="1887426"/>
            <a:ext cx="61945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 smtClean="0">
                <a:latin typeface="Arial" pitchFamily="34" charset="0"/>
                <a:cs typeface="Arial" pitchFamily="34" charset="0"/>
              </a:rPr>
              <a:t>60mins</a:t>
            </a:r>
            <a:endParaRPr lang="en-GB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xmlns="" id="{768E557C-BB6C-4E51-B3E1-1EE4ECB63A0D}"/>
              </a:ext>
            </a:extLst>
          </p:cNvPr>
          <p:cNvSpPr txBox="1"/>
          <p:nvPr/>
        </p:nvSpPr>
        <p:spPr>
          <a:xfrm>
            <a:off x="7017563" y="1556793"/>
            <a:ext cx="9361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Isw1-Flag</a:t>
            </a:r>
            <a:endParaRPr lang="en-GB" sz="1200" dirty="0"/>
          </a:p>
        </p:txBody>
      </p:sp>
      <p:cxnSp>
        <p:nvCxnSpPr>
          <p:cNvPr id="71" name="Straight Connector 82">
            <a:extLst>
              <a:ext uri="{FF2B5EF4-FFF2-40B4-BE49-F238E27FC236}">
                <a16:creationId xmlns:a16="http://schemas.microsoft.com/office/drawing/2014/main" xmlns="" id="{B49EEE9D-03DD-4FE1-BCD8-A501D4B4EF99}"/>
              </a:ext>
            </a:extLst>
          </p:cNvPr>
          <p:cNvCxnSpPr>
            <a:cxnSpLocks/>
          </p:cNvCxnSpPr>
          <p:nvPr/>
        </p:nvCxnSpPr>
        <p:spPr>
          <a:xfrm>
            <a:off x="7017563" y="1772817"/>
            <a:ext cx="792088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2" name="矩形 71"/>
          <p:cNvSpPr/>
          <p:nvPr/>
        </p:nvSpPr>
        <p:spPr>
          <a:xfrm>
            <a:off x="6012160" y="1988841"/>
            <a:ext cx="1005403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zh-CN" sz="1000" dirty="0" smtClean="0">
                <a:latin typeface="Arial" pitchFamily="34" charset="0"/>
                <a:cs typeface="Arial" pitchFamily="34" charset="0"/>
              </a:rPr>
              <a:t>CHX(200 </a:t>
            </a:r>
            <a:r>
              <a:rPr lang="en-GB" altLang="zh-CN" sz="1000" dirty="0" smtClean="0">
                <a:latin typeface="Arial" pitchFamily="34" charset="0"/>
                <a:cs typeface="Arial" pitchFamily="34" charset="0"/>
                <a:sym typeface="Symbol"/>
              </a:rPr>
              <a:t></a:t>
            </a:r>
            <a:r>
              <a:rPr lang="en-GB" altLang="zh-CN" sz="1000" dirty="0" smtClean="0">
                <a:latin typeface="Arial" pitchFamily="34" charset="0"/>
                <a:cs typeface="Arial" pitchFamily="34" charset="0"/>
              </a:rPr>
              <a:t>M)</a:t>
            </a:r>
            <a:endParaRPr lang="zh-CN" altLang="en-US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xmlns="" id="{30B48CE1-1A47-4369-953D-0FB94087D445}"/>
              </a:ext>
            </a:extLst>
          </p:cNvPr>
          <p:cNvSpPr txBox="1"/>
          <p:nvPr/>
        </p:nvSpPr>
        <p:spPr>
          <a:xfrm rot="16200000">
            <a:off x="6686930" y="1887428"/>
            <a:ext cx="76347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 smtClean="0">
                <a:latin typeface="Arial" pitchFamily="34" charset="0"/>
                <a:cs typeface="Arial" pitchFamily="34" charset="0"/>
              </a:rPr>
              <a:t>No CHX</a:t>
            </a:r>
            <a:endParaRPr lang="en-GB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xmlns="" id="{30B48CE1-1A47-4369-953D-0FB94087D445}"/>
              </a:ext>
            </a:extLst>
          </p:cNvPr>
          <p:cNvSpPr txBox="1"/>
          <p:nvPr/>
        </p:nvSpPr>
        <p:spPr>
          <a:xfrm rot="16200000">
            <a:off x="7010966" y="1995439"/>
            <a:ext cx="54745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 smtClean="0">
                <a:latin typeface="Arial" pitchFamily="34" charset="0"/>
                <a:cs typeface="Arial" pitchFamily="34" charset="0"/>
              </a:rPr>
              <a:t>5mins</a:t>
            </a:r>
            <a:endParaRPr lang="en-GB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xmlns="" id="{30B48CE1-1A47-4369-953D-0FB94087D445}"/>
              </a:ext>
            </a:extLst>
          </p:cNvPr>
          <p:cNvSpPr txBox="1"/>
          <p:nvPr/>
        </p:nvSpPr>
        <p:spPr>
          <a:xfrm rot="16200000">
            <a:off x="7124784" y="1923431"/>
            <a:ext cx="69146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 smtClean="0">
                <a:latin typeface="Arial" pitchFamily="34" charset="0"/>
                <a:cs typeface="Arial" pitchFamily="34" charset="0"/>
              </a:rPr>
              <a:t>30mins</a:t>
            </a:r>
            <a:endParaRPr lang="en-GB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xmlns="" id="{30B48CE1-1A47-4369-953D-0FB94087D445}"/>
              </a:ext>
            </a:extLst>
          </p:cNvPr>
          <p:cNvSpPr txBox="1"/>
          <p:nvPr/>
        </p:nvSpPr>
        <p:spPr>
          <a:xfrm rot="16200000">
            <a:off x="7335002" y="1959435"/>
            <a:ext cx="61945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 smtClean="0">
                <a:latin typeface="Arial" pitchFamily="34" charset="0"/>
                <a:cs typeface="Arial" pitchFamily="34" charset="0"/>
              </a:rPr>
              <a:t>60mins</a:t>
            </a:r>
            <a:endParaRPr lang="en-GB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xmlns="" id="{768E557C-BB6C-4E51-B3E1-1EE4ECB63A0D}"/>
              </a:ext>
            </a:extLst>
          </p:cNvPr>
          <p:cNvSpPr txBox="1"/>
          <p:nvPr/>
        </p:nvSpPr>
        <p:spPr>
          <a:xfrm>
            <a:off x="971600" y="4437112"/>
            <a:ext cx="9361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Isw1-Flag</a:t>
            </a:r>
            <a:endParaRPr lang="en-GB" sz="1200" dirty="0"/>
          </a:p>
        </p:txBody>
      </p:sp>
      <p:cxnSp>
        <p:nvCxnSpPr>
          <p:cNvPr id="78" name="Straight Connector 82">
            <a:extLst>
              <a:ext uri="{FF2B5EF4-FFF2-40B4-BE49-F238E27FC236}">
                <a16:creationId xmlns:a16="http://schemas.microsoft.com/office/drawing/2014/main" xmlns="" id="{B49EEE9D-03DD-4FE1-BCD8-A501D4B4EF99}"/>
              </a:ext>
            </a:extLst>
          </p:cNvPr>
          <p:cNvCxnSpPr>
            <a:cxnSpLocks/>
          </p:cNvCxnSpPr>
          <p:nvPr/>
        </p:nvCxnSpPr>
        <p:spPr>
          <a:xfrm>
            <a:off x="971600" y="4365104"/>
            <a:ext cx="792088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9" name="矩形 78"/>
          <p:cNvSpPr/>
          <p:nvPr/>
        </p:nvSpPr>
        <p:spPr>
          <a:xfrm>
            <a:off x="0" y="4005064"/>
            <a:ext cx="1005403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zh-CN" sz="1000" dirty="0" smtClean="0">
                <a:latin typeface="Arial" pitchFamily="34" charset="0"/>
                <a:cs typeface="Arial" pitchFamily="34" charset="0"/>
              </a:rPr>
              <a:t>CHX(200 </a:t>
            </a:r>
            <a:r>
              <a:rPr lang="en-GB" altLang="zh-CN" sz="1000" dirty="0" smtClean="0">
                <a:latin typeface="Arial" pitchFamily="34" charset="0"/>
                <a:cs typeface="Arial" pitchFamily="34" charset="0"/>
                <a:sym typeface="Symbol"/>
              </a:rPr>
              <a:t></a:t>
            </a:r>
            <a:r>
              <a:rPr lang="en-GB" altLang="zh-CN" sz="1000" dirty="0" smtClean="0">
                <a:latin typeface="Arial" pitchFamily="34" charset="0"/>
                <a:cs typeface="Arial" pitchFamily="34" charset="0"/>
              </a:rPr>
              <a:t>M)</a:t>
            </a:r>
            <a:endParaRPr lang="zh-CN" altLang="en-US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xmlns="" id="{30B48CE1-1A47-4369-953D-0FB94087D445}"/>
              </a:ext>
            </a:extLst>
          </p:cNvPr>
          <p:cNvSpPr txBox="1"/>
          <p:nvPr/>
        </p:nvSpPr>
        <p:spPr>
          <a:xfrm rot="16200000">
            <a:off x="676972" y="3896262"/>
            <a:ext cx="69146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 smtClean="0">
                <a:latin typeface="Arial" pitchFamily="34" charset="0"/>
                <a:cs typeface="Arial" pitchFamily="34" charset="0"/>
              </a:rPr>
              <a:t>No CHX</a:t>
            </a:r>
            <a:endParaRPr lang="en-GB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xmlns="" id="{30B48CE1-1A47-4369-953D-0FB94087D445}"/>
              </a:ext>
            </a:extLst>
          </p:cNvPr>
          <p:cNvSpPr txBox="1"/>
          <p:nvPr/>
        </p:nvSpPr>
        <p:spPr>
          <a:xfrm rot="16200000">
            <a:off x="862929" y="3896131"/>
            <a:ext cx="6912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 smtClean="0">
                <a:latin typeface="Arial" pitchFamily="34" charset="0"/>
                <a:cs typeface="Arial" pitchFamily="34" charset="0"/>
              </a:rPr>
              <a:t>5mins</a:t>
            </a:r>
            <a:endParaRPr lang="en-GB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xmlns="" id="{30B48CE1-1A47-4369-953D-0FB94087D445}"/>
              </a:ext>
            </a:extLst>
          </p:cNvPr>
          <p:cNvSpPr txBox="1"/>
          <p:nvPr/>
        </p:nvSpPr>
        <p:spPr>
          <a:xfrm rot="16200000">
            <a:off x="1078953" y="3896131"/>
            <a:ext cx="6912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 smtClean="0">
                <a:latin typeface="Arial" pitchFamily="34" charset="0"/>
                <a:cs typeface="Arial" pitchFamily="34" charset="0"/>
              </a:rPr>
              <a:t>30mins</a:t>
            </a:r>
            <a:endParaRPr lang="en-GB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xmlns="" id="{30B48CE1-1A47-4369-953D-0FB94087D445}"/>
              </a:ext>
            </a:extLst>
          </p:cNvPr>
          <p:cNvSpPr txBox="1"/>
          <p:nvPr/>
        </p:nvSpPr>
        <p:spPr>
          <a:xfrm rot="16200000">
            <a:off x="1218653" y="3896841"/>
            <a:ext cx="691200" cy="244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 smtClean="0">
                <a:latin typeface="Arial" pitchFamily="34" charset="0"/>
                <a:cs typeface="Arial" pitchFamily="34" charset="0"/>
              </a:rPr>
              <a:t>60mins</a:t>
            </a:r>
            <a:endParaRPr lang="en-GB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xmlns="" id="{768E557C-BB6C-4E51-B3E1-1EE4ECB63A0D}"/>
              </a:ext>
            </a:extLst>
          </p:cNvPr>
          <p:cNvSpPr txBox="1"/>
          <p:nvPr/>
        </p:nvSpPr>
        <p:spPr>
          <a:xfrm>
            <a:off x="2987824" y="4408495"/>
            <a:ext cx="9361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Isw1-Flag</a:t>
            </a:r>
            <a:endParaRPr lang="en-GB" sz="1200" dirty="0"/>
          </a:p>
        </p:txBody>
      </p:sp>
      <p:cxnSp>
        <p:nvCxnSpPr>
          <p:cNvPr id="85" name="Straight Connector 82">
            <a:extLst>
              <a:ext uri="{FF2B5EF4-FFF2-40B4-BE49-F238E27FC236}">
                <a16:creationId xmlns:a16="http://schemas.microsoft.com/office/drawing/2014/main" xmlns="" id="{B49EEE9D-03DD-4FE1-BCD8-A501D4B4EF99}"/>
              </a:ext>
            </a:extLst>
          </p:cNvPr>
          <p:cNvCxnSpPr>
            <a:cxnSpLocks/>
          </p:cNvCxnSpPr>
          <p:nvPr/>
        </p:nvCxnSpPr>
        <p:spPr>
          <a:xfrm>
            <a:off x="2987824" y="4336487"/>
            <a:ext cx="792088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6" name="矩形 85"/>
          <p:cNvSpPr/>
          <p:nvPr/>
        </p:nvSpPr>
        <p:spPr>
          <a:xfrm>
            <a:off x="2016224" y="3976447"/>
            <a:ext cx="1005403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zh-CN" sz="1000" dirty="0" smtClean="0">
                <a:latin typeface="Arial" pitchFamily="34" charset="0"/>
                <a:cs typeface="Arial" pitchFamily="34" charset="0"/>
              </a:rPr>
              <a:t>CHX(200 </a:t>
            </a:r>
            <a:r>
              <a:rPr lang="en-GB" altLang="zh-CN" sz="1000" dirty="0" smtClean="0">
                <a:latin typeface="Arial" pitchFamily="34" charset="0"/>
                <a:cs typeface="Arial" pitchFamily="34" charset="0"/>
                <a:sym typeface="Symbol"/>
              </a:rPr>
              <a:t></a:t>
            </a:r>
            <a:r>
              <a:rPr lang="en-GB" altLang="zh-CN" sz="1000" dirty="0" smtClean="0">
                <a:latin typeface="Arial" pitchFamily="34" charset="0"/>
                <a:cs typeface="Arial" pitchFamily="34" charset="0"/>
              </a:rPr>
              <a:t>M)</a:t>
            </a:r>
            <a:endParaRPr lang="zh-CN" altLang="en-US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xmlns="" id="{30B48CE1-1A47-4369-953D-0FB94087D445}"/>
              </a:ext>
            </a:extLst>
          </p:cNvPr>
          <p:cNvSpPr txBox="1"/>
          <p:nvPr/>
        </p:nvSpPr>
        <p:spPr>
          <a:xfrm rot="16200000">
            <a:off x="2693196" y="3867645"/>
            <a:ext cx="69146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 smtClean="0">
                <a:latin typeface="Arial" pitchFamily="34" charset="0"/>
                <a:cs typeface="Arial" pitchFamily="34" charset="0"/>
              </a:rPr>
              <a:t>No CHX</a:t>
            </a:r>
            <a:endParaRPr lang="en-GB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xmlns="" id="{30B48CE1-1A47-4369-953D-0FB94087D445}"/>
              </a:ext>
            </a:extLst>
          </p:cNvPr>
          <p:cNvSpPr txBox="1"/>
          <p:nvPr/>
        </p:nvSpPr>
        <p:spPr>
          <a:xfrm rot="16200000">
            <a:off x="2879153" y="3867514"/>
            <a:ext cx="6912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 smtClean="0">
                <a:latin typeface="Arial" pitchFamily="34" charset="0"/>
                <a:cs typeface="Arial" pitchFamily="34" charset="0"/>
              </a:rPr>
              <a:t>5mins</a:t>
            </a:r>
            <a:endParaRPr lang="en-GB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xmlns="" id="{30B48CE1-1A47-4369-953D-0FB94087D445}"/>
              </a:ext>
            </a:extLst>
          </p:cNvPr>
          <p:cNvSpPr txBox="1"/>
          <p:nvPr/>
        </p:nvSpPr>
        <p:spPr>
          <a:xfrm rot="16200000">
            <a:off x="3095177" y="3867514"/>
            <a:ext cx="6912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 smtClean="0">
                <a:latin typeface="Arial" pitchFamily="34" charset="0"/>
                <a:cs typeface="Arial" pitchFamily="34" charset="0"/>
              </a:rPr>
              <a:t>30mins</a:t>
            </a:r>
            <a:endParaRPr lang="en-GB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xmlns="" id="{30B48CE1-1A47-4369-953D-0FB94087D445}"/>
              </a:ext>
            </a:extLst>
          </p:cNvPr>
          <p:cNvSpPr txBox="1"/>
          <p:nvPr/>
        </p:nvSpPr>
        <p:spPr>
          <a:xfrm rot="16200000">
            <a:off x="3234877" y="3868224"/>
            <a:ext cx="691200" cy="244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 smtClean="0">
                <a:latin typeface="Arial" pitchFamily="34" charset="0"/>
                <a:cs typeface="Arial" pitchFamily="34" charset="0"/>
              </a:rPr>
              <a:t>60mins</a:t>
            </a:r>
            <a:endParaRPr lang="en-GB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xmlns="" id="{768E557C-BB6C-4E51-B3E1-1EE4ECB63A0D}"/>
              </a:ext>
            </a:extLst>
          </p:cNvPr>
          <p:cNvSpPr txBox="1"/>
          <p:nvPr/>
        </p:nvSpPr>
        <p:spPr>
          <a:xfrm>
            <a:off x="5327576" y="4624520"/>
            <a:ext cx="9361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Isw1-Flag</a:t>
            </a:r>
            <a:endParaRPr lang="en-GB" sz="1200" dirty="0"/>
          </a:p>
        </p:txBody>
      </p:sp>
      <p:cxnSp>
        <p:nvCxnSpPr>
          <p:cNvPr id="92" name="Straight Connector 82">
            <a:extLst>
              <a:ext uri="{FF2B5EF4-FFF2-40B4-BE49-F238E27FC236}">
                <a16:creationId xmlns:a16="http://schemas.microsoft.com/office/drawing/2014/main" xmlns="" id="{B49EEE9D-03DD-4FE1-BCD8-A501D4B4EF99}"/>
              </a:ext>
            </a:extLst>
          </p:cNvPr>
          <p:cNvCxnSpPr>
            <a:cxnSpLocks/>
          </p:cNvCxnSpPr>
          <p:nvPr/>
        </p:nvCxnSpPr>
        <p:spPr>
          <a:xfrm>
            <a:off x="5327576" y="4552512"/>
            <a:ext cx="792088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3" name="矩形 92"/>
          <p:cNvSpPr/>
          <p:nvPr/>
        </p:nvSpPr>
        <p:spPr>
          <a:xfrm>
            <a:off x="4355976" y="4192472"/>
            <a:ext cx="1005403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zh-CN" sz="1000" dirty="0" smtClean="0">
                <a:latin typeface="Arial" pitchFamily="34" charset="0"/>
                <a:cs typeface="Arial" pitchFamily="34" charset="0"/>
              </a:rPr>
              <a:t>CHX(200 </a:t>
            </a:r>
            <a:r>
              <a:rPr lang="en-GB" altLang="zh-CN" sz="1000" dirty="0" smtClean="0">
                <a:latin typeface="Arial" pitchFamily="34" charset="0"/>
                <a:cs typeface="Arial" pitchFamily="34" charset="0"/>
                <a:sym typeface="Symbol"/>
              </a:rPr>
              <a:t></a:t>
            </a:r>
            <a:r>
              <a:rPr lang="en-GB" altLang="zh-CN" sz="1000" dirty="0" smtClean="0">
                <a:latin typeface="Arial" pitchFamily="34" charset="0"/>
                <a:cs typeface="Arial" pitchFamily="34" charset="0"/>
              </a:rPr>
              <a:t>M)</a:t>
            </a:r>
            <a:endParaRPr lang="zh-CN" altLang="en-US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4" name="TextBox 93">
            <a:extLst>
              <a:ext uri="{FF2B5EF4-FFF2-40B4-BE49-F238E27FC236}">
                <a16:creationId xmlns:a16="http://schemas.microsoft.com/office/drawing/2014/main" xmlns="" id="{30B48CE1-1A47-4369-953D-0FB94087D445}"/>
              </a:ext>
            </a:extLst>
          </p:cNvPr>
          <p:cNvSpPr txBox="1"/>
          <p:nvPr/>
        </p:nvSpPr>
        <p:spPr>
          <a:xfrm rot="16200000">
            <a:off x="5032948" y="4083670"/>
            <a:ext cx="69146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 smtClean="0">
                <a:latin typeface="Arial" pitchFamily="34" charset="0"/>
                <a:cs typeface="Arial" pitchFamily="34" charset="0"/>
              </a:rPr>
              <a:t>No CHX</a:t>
            </a:r>
            <a:endParaRPr lang="en-GB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5" name="TextBox 94">
            <a:extLst>
              <a:ext uri="{FF2B5EF4-FFF2-40B4-BE49-F238E27FC236}">
                <a16:creationId xmlns:a16="http://schemas.microsoft.com/office/drawing/2014/main" xmlns="" id="{30B48CE1-1A47-4369-953D-0FB94087D445}"/>
              </a:ext>
            </a:extLst>
          </p:cNvPr>
          <p:cNvSpPr txBox="1"/>
          <p:nvPr/>
        </p:nvSpPr>
        <p:spPr>
          <a:xfrm rot="16200000">
            <a:off x="5218905" y="4083539"/>
            <a:ext cx="6912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 smtClean="0">
                <a:latin typeface="Arial" pitchFamily="34" charset="0"/>
                <a:cs typeface="Arial" pitchFamily="34" charset="0"/>
              </a:rPr>
              <a:t>5mins</a:t>
            </a:r>
            <a:endParaRPr lang="en-GB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xmlns="" id="{30B48CE1-1A47-4369-953D-0FB94087D445}"/>
              </a:ext>
            </a:extLst>
          </p:cNvPr>
          <p:cNvSpPr txBox="1"/>
          <p:nvPr/>
        </p:nvSpPr>
        <p:spPr>
          <a:xfrm rot="16200000">
            <a:off x="5434929" y="4083539"/>
            <a:ext cx="6912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 smtClean="0">
                <a:latin typeface="Arial" pitchFamily="34" charset="0"/>
                <a:cs typeface="Arial" pitchFamily="34" charset="0"/>
              </a:rPr>
              <a:t>30mins</a:t>
            </a:r>
            <a:endParaRPr lang="en-GB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7" name="TextBox 96">
            <a:extLst>
              <a:ext uri="{FF2B5EF4-FFF2-40B4-BE49-F238E27FC236}">
                <a16:creationId xmlns:a16="http://schemas.microsoft.com/office/drawing/2014/main" xmlns="" id="{30B48CE1-1A47-4369-953D-0FB94087D445}"/>
              </a:ext>
            </a:extLst>
          </p:cNvPr>
          <p:cNvSpPr txBox="1"/>
          <p:nvPr/>
        </p:nvSpPr>
        <p:spPr>
          <a:xfrm rot="16200000">
            <a:off x="5574629" y="4084249"/>
            <a:ext cx="691200" cy="244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 smtClean="0">
                <a:latin typeface="Arial" pitchFamily="34" charset="0"/>
                <a:cs typeface="Arial" pitchFamily="34" charset="0"/>
              </a:rPr>
              <a:t>60mins</a:t>
            </a:r>
            <a:endParaRPr lang="en-GB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8" name="TextBox 97">
            <a:extLst>
              <a:ext uri="{FF2B5EF4-FFF2-40B4-BE49-F238E27FC236}">
                <a16:creationId xmlns:a16="http://schemas.microsoft.com/office/drawing/2014/main" xmlns="" id="{768E557C-BB6C-4E51-B3E1-1EE4ECB63A0D}"/>
              </a:ext>
            </a:extLst>
          </p:cNvPr>
          <p:cNvSpPr txBox="1"/>
          <p:nvPr/>
        </p:nvSpPr>
        <p:spPr>
          <a:xfrm>
            <a:off x="7271792" y="4592161"/>
            <a:ext cx="9361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Isw1-Flag</a:t>
            </a:r>
            <a:endParaRPr lang="en-GB" sz="1200" dirty="0"/>
          </a:p>
        </p:txBody>
      </p:sp>
      <p:cxnSp>
        <p:nvCxnSpPr>
          <p:cNvPr id="99" name="Straight Connector 82">
            <a:extLst>
              <a:ext uri="{FF2B5EF4-FFF2-40B4-BE49-F238E27FC236}">
                <a16:creationId xmlns:a16="http://schemas.microsoft.com/office/drawing/2014/main" xmlns="" id="{B49EEE9D-03DD-4FE1-BCD8-A501D4B4EF99}"/>
              </a:ext>
            </a:extLst>
          </p:cNvPr>
          <p:cNvCxnSpPr>
            <a:cxnSpLocks/>
          </p:cNvCxnSpPr>
          <p:nvPr/>
        </p:nvCxnSpPr>
        <p:spPr>
          <a:xfrm>
            <a:off x="7271792" y="4520153"/>
            <a:ext cx="792088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0" name="矩形 99"/>
          <p:cNvSpPr/>
          <p:nvPr/>
        </p:nvSpPr>
        <p:spPr>
          <a:xfrm>
            <a:off x="6300192" y="4160113"/>
            <a:ext cx="1005403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zh-CN" sz="1000" dirty="0" smtClean="0">
                <a:latin typeface="Arial" pitchFamily="34" charset="0"/>
                <a:cs typeface="Arial" pitchFamily="34" charset="0"/>
              </a:rPr>
              <a:t>CHX(200 </a:t>
            </a:r>
            <a:r>
              <a:rPr lang="en-GB" altLang="zh-CN" sz="1000" dirty="0" smtClean="0">
                <a:latin typeface="Arial" pitchFamily="34" charset="0"/>
                <a:cs typeface="Arial" pitchFamily="34" charset="0"/>
                <a:sym typeface="Symbol"/>
              </a:rPr>
              <a:t></a:t>
            </a:r>
            <a:r>
              <a:rPr lang="en-GB" altLang="zh-CN" sz="1000" dirty="0" smtClean="0">
                <a:latin typeface="Arial" pitchFamily="34" charset="0"/>
                <a:cs typeface="Arial" pitchFamily="34" charset="0"/>
              </a:rPr>
              <a:t>M)</a:t>
            </a:r>
            <a:endParaRPr lang="zh-CN" altLang="en-US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1" name="TextBox 100">
            <a:extLst>
              <a:ext uri="{FF2B5EF4-FFF2-40B4-BE49-F238E27FC236}">
                <a16:creationId xmlns:a16="http://schemas.microsoft.com/office/drawing/2014/main" xmlns="" id="{30B48CE1-1A47-4369-953D-0FB94087D445}"/>
              </a:ext>
            </a:extLst>
          </p:cNvPr>
          <p:cNvSpPr txBox="1"/>
          <p:nvPr/>
        </p:nvSpPr>
        <p:spPr>
          <a:xfrm rot="16200000">
            <a:off x="6977164" y="4051311"/>
            <a:ext cx="69146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 smtClean="0">
                <a:latin typeface="Arial" pitchFamily="34" charset="0"/>
                <a:cs typeface="Arial" pitchFamily="34" charset="0"/>
              </a:rPr>
              <a:t>No CHX</a:t>
            </a:r>
            <a:endParaRPr lang="en-GB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2" name="TextBox 101">
            <a:extLst>
              <a:ext uri="{FF2B5EF4-FFF2-40B4-BE49-F238E27FC236}">
                <a16:creationId xmlns:a16="http://schemas.microsoft.com/office/drawing/2014/main" xmlns="" id="{30B48CE1-1A47-4369-953D-0FB94087D445}"/>
              </a:ext>
            </a:extLst>
          </p:cNvPr>
          <p:cNvSpPr txBox="1"/>
          <p:nvPr/>
        </p:nvSpPr>
        <p:spPr>
          <a:xfrm rot="16200000">
            <a:off x="7163121" y="4051180"/>
            <a:ext cx="6912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 smtClean="0">
                <a:latin typeface="Arial" pitchFamily="34" charset="0"/>
                <a:cs typeface="Arial" pitchFamily="34" charset="0"/>
              </a:rPr>
              <a:t>5mins</a:t>
            </a:r>
            <a:endParaRPr lang="en-GB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xmlns="" id="{30B48CE1-1A47-4369-953D-0FB94087D445}"/>
              </a:ext>
            </a:extLst>
          </p:cNvPr>
          <p:cNvSpPr txBox="1"/>
          <p:nvPr/>
        </p:nvSpPr>
        <p:spPr>
          <a:xfrm rot="16200000">
            <a:off x="7379145" y="4051180"/>
            <a:ext cx="6912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 smtClean="0">
                <a:latin typeface="Arial" pitchFamily="34" charset="0"/>
                <a:cs typeface="Arial" pitchFamily="34" charset="0"/>
              </a:rPr>
              <a:t>30mins</a:t>
            </a:r>
            <a:endParaRPr lang="en-GB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4" name="TextBox 103">
            <a:extLst>
              <a:ext uri="{FF2B5EF4-FFF2-40B4-BE49-F238E27FC236}">
                <a16:creationId xmlns:a16="http://schemas.microsoft.com/office/drawing/2014/main" xmlns="" id="{30B48CE1-1A47-4369-953D-0FB94087D445}"/>
              </a:ext>
            </a:extLst>
          </p:cNvPr>
          <p:cNvSpPr txBox="1"/>
          <p:nvPr/>
        </p:nvSpPr>
        <p:spPr>
          <a:xfrm rot="16200000">
            <a:off x="7518845" y="4051890"/>
            <a:ext cx="691200" cy="244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 smtClean="0">
                <a:latin typeface="Arial" pitchFamily="34" charset="0"/>
                <a:cs typeface="Arial" pitchFamily="34" charset="0"/>
              </a:rPr>
              <a:t>60mins</a:t>
            </a:r>
            <a:endParaRPr lang="en-GB" sz="10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Figure 3h histone raw data.tiff"/>
          <p:cNvPicPr>
            <a:picLocks noChangeAspect="1"/>
          </p:cNvPicPr>
          <p:nvPr/>
        </p:nvPicPr>
        <p:blipFill>
          <a:blip r:embed="rId2" cstate="print">
            <a:lum contrast="-10000"/>
          </a:blip>
          <a:stretch>
            <a:fillRect/>
          </a:stretch>
        </p:blipFill>
        <p:spPr>
          <a:xfrm>
            <a:off x="4716016" y="2060848"/>
            <a:ext cx="3420687" cy="2556164"/>
          </a:xfrm>
          <a:prstGeom prst="rect">
            <a:avLst/>
          </a:prstGeom>
        </p:spPr>
      </p:pic>
      <p:pic>
        <p:nvPicPr>
          <p:cNvPr id="3" name="图片 2" descr="Figure 3h isw1-flag raw data.tiff"/>
          <p:cNvPicPr>
            <a:picLocks noChangeAspect="1"/>
          </p:cNvPicPr>
          <p:nvPr/>
        </p:nvPicPr>
        <p:blipFill>
          <a:blip r:embed="rId3" cstate="print">
            <a:lum contrast="-10000"/>
          </a:blip>
          <a:stretch>
            <a:fillRect/>
          </a:stretch>
        </p:blipFill>
        <p:spPr>
          <a:xfrm>
            <a:off x="647257" y="2060848"/>
            <a:ext cx="3420687" cy="255616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78F1B918-5CE1-4D79-8A6B-83E84F132F9D}"/>
              </a:ext>
            </a:extLst>
          </p:cNvPr>
          <p:cNvSpPr txBox="1"/>
          <p:nvPr/>
        </p:nvSpPr>
        <p:spPr>
          <a:xfrm>
            <a:off x="179512" y="271681"/>
            <a:ext cx="25048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Figure </a:t>
            </a:r>
            <a:r>
              <a:rPr lang="en-GB" sz="1200" dirty="0" smtClean="0"/>
              <a:t>5</a:t>
            </a:r>
            <a:r>
              <a:rPr lang="en-US" altLang="zh-CN" sz="1200" dirty="0" smtClean="0"/>
              <a:t>h</a:t>
            </a:r>
            <a:r>
              <a:rPr lang="en-GB" sz="1200" dirty="0" smtClean="0"/>
              <a:t> </a:t>
            </a:r>
            <a:r>
              <a:rPr lang="en-GB" altLang="zh-CN" sz="1200" dirty="0" smtClean="0"/>
              <a:t> Isw1 K97Q protein stability</a:t>
            </a:r>
            <a:endParaRPr lang="en-GB" altLang="zh-CN" sz="12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9652192C-9AEB-4139-B828-D0583FCB3CAF}"/>
              </a:ext>
            </a:extLst>
          </p:cNvPr>
          <p:cNvSpPr txBox="1"/>
          <p:nvPr/>
        </p:nvSpPr>
        <p:spPr>
          <a:xfrm>
            <a:off x="195725" y="6221254"/>
            <a:ext cx="5856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Samples were run </a:t>
            </a:r>
            <a:r>
              <a:rPr lang="en-GB" sz="1200" dirty="0" smtClean="0"/>
              <a:t>and </a:t>
            </a:r>
            <a:r>
              <a:rPr lang="en-GB" sz="1200" dirty="0"/>
              <a:t>membrane were cut prior to incubation with the indicated antibody.</a:t>
            </a:r>
          </a:p>
          <a:p>
            <a:r>
              <a:rPr lang="en-GB" sz="1200" dirty="0" smtClean="0"/>
              <a:t>Red </a:t>
            </a:r>
            <a:r>
              <a:rPr lang="en-GB" sz="1200" dirty="0"/>
              <a:t>square indicates the image used in the figure and arrow points to the band of interest.</a:t>
            </a:r>
          </a:p>
        </p:txBody>
      </p:sp>
      <p:sp>
        <p:nvSpPr>
          <p:cNvPr id="72" name="矩形 71"/>
          <p:cNvSpPr/>
          <p:nvPr/>
        </p:nvSpPr>
        <p:spPr>
          <a:xfrm>
            <a:off x="2841099" y="2492896"/>
            <a:ext cx="792088" cy="21602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3" name="Straight Arrow Connector 8">
            <a:extLst>
              <a:ext uri="{FF2B5EF4-FFF2-40B4-BE49-F238E27FC236}">
                <a16:creationId xmlns:a16="http://schemas.microsoft.com/office/drawing/2014/main" xmlns="" id="{73FC063C-0A41-450B-9963-EE5D94FBB617}"/>
              </a:ext>
            </a:extLst>
          </p:cNvPr>
          <p:cNvCxnSpPr/>
          <p:nvPr/>
        </p:nvCxnSpPr>
        <p:spPr>
          <a:xfrm flipH="1">
            <a:off x="3633187" y="2575937"/>
            <a:ext cx="301840" cy="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TextBox 73">
            <a:extLst>
              <a:ext uri="{FF2B5EF4-FFF2-40B4-BE49-F238E27FC236}">
                <a16:creationId xmlns:a16="http://schemas.microsoft.com/office/drawing/2014/main" xmlns="" id="{768E557C-BB6C-4E51-B3E1-1EE4ECB63A0D}"/>
              </a:ext>
            </a:extLst>
          </p:cNvPr>
          <p:cNvSpPr txBox="1"/>
          <p:nvPr/>
        </p:nvSpPr>
        <p:spPr>
          <a:xfrm>
            <a:off x="4281259" y="3079993"/>
            <a:ext cx="504056" cy="46166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Flag</a:t>
            </a:r>
          </a:p>
          <a:p>
            <a:r>
              <a:rPr lang="en-US" sz="1200" dirty="0" err="1" smtClean="0"/>
              <a:t>Ab</a:t>
            </a:r>
            <a:endParaRPr lang="en-GB" sz="1200" dirty="0"/>
          </a:p>
        </p:txBody>
      </p:sp>
      <p:sp>
        <p:nvSpPr>
          <p:cNvPr id="75" name="矩形 74"/>
          <p:cNvSpPr/>
          <p:nvPr/>
        </p:nvSpPr>
        <p:spPr>
          <a:xfrm>
            <a:off x="6876256" y="2647945"/>
            <a:ext cx="861387" cy="20499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6" name="Straight Arrow Connector 8">
            <a:extLst>
              <a:ext uri="{FF2B5EF4-FFF2-40B4-BE49-F238E27FC236}">
                <a16:creationId xmlns:a16="http://schemas.microsoft.com/office/drawing/2014/main" xmlns="" id="{73FC063C-0A41-450B-9963-EE5D94FBB617}"/>
              </a:ext>
            </a:extLst>
          </p:cNvPr>
          <p:cNvCxnSpPr/>
          <p:nvPr/>
        </p:nvCxnSpPr>
        <p:spPr>
          <a:xfrm flipH="1">
            <a:off x="7737643" y="2791961"/>
            <a:ext cx="301840" cy="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TextBox 76">
            <a:extLst>
              <a:ext uri="{FF2B5EF4-FFF2-40B4-BE49-F238E27FC236}">
                <a16:creationId xmlns:a16="http://schemas.microsoft.com/office/drawing/2014/main" xmlns="" id="{768E557C-BB6C-4E51-B3E1-1EE4ECB63A0D}"/>
              </a:ext>
            </a:extLst>
          </p:cNvPr>
          <p:cNvSpPr txBox="1"/>
          <p:nvPr/>
        </p:nvSpPr>
        <p:spPr>
          <a:xfrm>
            <a:off x="8278211" y="3152001"/>
            <a:ext cx="827584" cy="46166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 err="1" smtClean="0"/>
              <a:t>Histone</a:t>
            </a:r>
            <a:r>
              <a:rPr lang="en-US" sz="1200" dirty="0" smtClean="0"/>
              <a:t> 3</a:t>
            </a:r>
          </a:p>
          <a:p>
            <a:r>
              <a:rPr lang="en-US" sz="1200" dirty="0" err="1" smtClean="0"/>
              <a:t>Ab</a:t>
            </a:r>
            <a:endParaRPr lang="en-GB" sz="1200" dirty="0"/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xmlns="" id="{768E557C-BB6C-4E51-B3E1-1EE4ECB63A0D}"/>
              </a:ext>
            </a:extLst>
          </p:cNvPr>
          <p:cNvSpPr txBox="1"/>
          <p:nvPr/>
        </p:nvSpPr>
        <p:spPr>
          <a:xfrm>
            <a:off x="1043609" y="1585406"/>
            <a:ext cx="9361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Isw1-Flag</a:t>
            </a:r>
            <a:endParaRPr lang="en-GB" sz="1200" dirty="0"/>
          </a:p>
        </p:txBody>
      </p:sp>
      <p:cxnSp>
        <p:nvCxnSpPr>
          <p:cNvPr id="79" name="Straight Connector 82">
            <a:extLst>
              <a:ext uri="{FF2B5EF4-FFF2-40B4-BE49-F238E27FC236}">
                <a16:creationId xmlns:a16="http://schemas.microsoft.com/office/drawing/2014/main" xmlns="" id="{B49EEE9D-03DD-4FE1-BCD8-A501D4B4EF99}"/>
              </a:ext>
            </a:extLst>
          </p:cNvPr>
          <p:cNvCxnSpPr>
            <a:cxnSpLocks/>
          </p:cNvCxnSpPr>
          <p:nvPr/>
        </p:nvCxnSpPr>
        <p:spPr>
          <a:xfrm>
            <a:off x="1043609" y="1801430"/>
            <a:ext cx="792088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0" name="矩形 79"/>
          <p:cNvSpPr/>
          <p:nvPr/>
        </p:nvSpPr>
        <p:spPr>
          <a:xfrm>
            <a:off x="38206" y="2017454"/>
            <a:ext cx="1005403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zh-CN" sz="1000" dirty="0" smtClean="0">
                <a:latin typeface="Arial" pitchFamily="34" charset="0"/>
                <a:cs typeface="Arial" pitchFamily="34" charset="0"/>
              </a:rPr>
              <a:t>CHX(200 </a:t>
            </a:r>
            <a:r>
              <a:rPr lang="en-GB" altLang="zh-CN" sz="1000" dirty="0" smtClean="0">
                <a:latin typeface="Arial" pitchFamily="34" charset="0"/>
                <a:cs typeface="Arial" pitchFamily="34" charset="0"/>
                <a:sym typeface="Symbol"/>
              </a:rPr>
              <a:t></a:t>
            </a:r>
            <a:r>
              <a:rPr lang="en-GB" altLang="zh-CN" sz="1000" dirty="0" smtClean="0">
                <a:latin typeface="Arial" pitchFamily="34" charset="0"/>
                <a:cs typeface="Arial" pitchFamily="34" charset="0"/>
              </a:rPr>
              <a:t>M)</a:t>
            </a:r>
            <a:endParaRPr lang="zh-CN" altLang="en-US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xmlns="" id="{30B48CE1-1A47-4369-953D-0FB94087D445}"/>
              </a:ext>
            </a:extLst>
          </p:cNvPr>
          <p:cNvSpPr txBox="1"/>
          <p:nvPr/>
        </p:nvSpPr>
        <p:spPr>
          <a:xfrm rot="16200000">
            <a:off x="712976" y="1916041"/>
            <a:ext cx="76347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 smtClean="0">
                <a:latin typeface="Arial" pitchFamily="34" charset="0"/>
                <a:cs typeface="Arial" pitchFamily="34" charset="0"/>
              </a:rPr>
              <a:t>No CHX</a:t>
            </a:r>
            <a:endParaRPr lang="en-GB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xmlns="" id="{30B48CE1-1A47-4369-953D-0FB94087D445}"/>
              </a:ext>
            </a:extLst>
          </p:cNvPr>
          <p:cNvSpPr txBox="1"/>
          <p:nvPr/>
        </p:nvSpPr>
        <p:spPr>
          <a:xfrm rot="16200000">
            <a:off x="1006813" y="2024052"/>
            <a:ext cx="54745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 smtClean="0">
                <a:latin typeface="Arial" pitchFamily="34" charset="0"/>
                <a:cs typeface="Arial" pitchFamily="34" charset="0"/>
              </a:rPr>
              <a:t>5mins</a:t>
            </a:r>
            <a:endParaRPr lang="en-GB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xmlns="" id="{30B48CE1-1A47-4369-953D-0FB94087D445}"/>
              </a:ext>
            </a:extLst>
          </p:cNvPr>
          <p:cNvSpPr txBox="1"/>
          <p:nvPr/>
        </p:nvSpPr>
        <p:spPr>
          <a:xfrm rot="16200000">
            <a:off x="1150830" y="1952044"/>
            <a:ext cx="69146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 smtClean="0">
                <a:latin typeface="Arial" pitchFamily="34" charset="0"/>
                <a:cs typeface="Arial" pitchFamily="34" charset="0"/>
              </a:rPr>
              <a:t>30mins</a:t>
            </a:r>
            <a:endParaRPr lang="en-GB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xmlns="" id="{30B48CE1-1A47-4369-953D-0FB94087D445}"/>
              </a:ext>
            </a:extLst>
          </p:cNvPr>
          <p:cNvSpPr txBox="1"/>
          <p:nvPr/>
        </p:nvSpPr>
        <p:spPr>
          <a:xfrm rot="16200000">
            <a:off x="1361048" y="1988048"/>
            <a:ext cx="61945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 smtClean="0">
                <a:latin typeface="Arial" pitchFamily="34" charset="0"/>
                <a:cs typeface="Arial" pitchFamily="34" charset="0"/>
              </a:rPr>
              <a:t>60mins</a:t>
            </a:r>
            <a:endParaRPr lang="en-GB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xmlns="" id="{768E557C-BB6C-4E51-B3E1-1EE4ECB63A0D}"/>
              </a:ext>
            </a:extLst>
          </p:cNvPr>
          <p:cNvSpPr txBox="1"/>
          <p:nvPr/>
        </p:nvSpPr>
        <p:spPr>
          <a:xfrm>
            <a:off x="2843808" y="1585406"/>
            <a:ext cx="9361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Isw1-Flag</a:t>
            </a:r>
            <a:endParaRPr lang="en-GB" sz="1200" dirty="0"/>
          </a:p>
        </p:txBody>
      </p:sp>
      <p:cxnSp>
        <p:nvCxnSpPr>
          <p:cNvPr id="86" name="Straight Connector 82">
            <a:extLst>
              <a:ext uri="{FF2B5EF4-FFF2-40B4-BE49-F238E27FC236}">
                <a16:creationId xmlns:a16="http://schemas.microsoft.com/office/drawing/2014/main" xmlns="" id="{B49EEE9D-03DD-4FE1-BCD8-A501D4B4EF99}"/>
              </a:ext>
            </a:extLst>
          </p:cNvPr>
          <p:cNvCxnSpPr>
            <a:cxnSpLocks/>
          </p:cNvCxnSpPr>
          <p:nvPr/>
        </p:nvCxnSpPr>
        <p:spPr>
          <a:xfrm>
            <a:off x="2843808" y="1801430"/>
            <a:ext cx="792088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7" name="矩形 86"/>
          <p:cNvSpPr/>
          <p:nvPr/>
        </p:nvSpPr>
        <p:spPr>
          <a:xfrm>
            <a:off x="1838405" y="2017454"/>
            <a:ext cx="1005403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zh-CN" sz="1000" dirty="0" smtClean="0">
                <a:latin typeface="Arial" pitchFamily="34" charset="0"/>
                <a:cs typeface="Arial" pitchFamily="34" charset="0"/>
              </a:rPr>
              <a:t>CHX(200 </a:t>
            </a:r>
            <a:r>
              <a:rPr lang="en-GB" altLang="zh-CN" sz="1000" dirty="0" smtClean="0">
                <a:latin typeface="Arial" pitchFamily="34" charset="0"/>
                <a:cs typeface="Arial" pitchFamily="34" charset="0"/>
                <a:sym typeface="Symbol"/>
              </a:rPr>
              <a:t></a:t>
            </a:r>
            <a:r>
              <a:rPr lang="en-GB" altLang="zh-CN" sz="1000" dirty="0" smtClean="0">
                <a:latin typeface="Arial" pitchFamily="34" charset="0"/>
                <a:cs typeface="Arial" pitchFamily="34" charset="0"/>
              </a:rPr>
              <a:t>M)</a:t>
            </a:r>
            <a:endParaRPr lang="zh-CN" altLang="en-US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xmlns="" id="{30B48CE1-1A47-4369-953D-0FB94087D445}"/>
              </a:ext>
            </a:extLst>
          </p:cNvPr>
          <p:cNvSpPr txBox="1"/>
          <p:nvPr/>
        </p:nvSpPr>
        <p:spPr>
          <a:xfrm rot="16200000">
            <a:off x="2513175" y="1916041"/>
            <a:ext cx="76347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 smtClean="0">
                <a:latin typeface="Arial" pitchFamily="34" charset="0"/>
                <a:cs typeface="Arial" pitchFamily="34" charset="0"/>
              </a:rPr>
              <a:t>No CHX</a:t>
            </a:r>
            <a:endParaRPr lang="en-GB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xmlns="" id="{30B48CE1-1A47-4369-953D-0FB94087D445}"/>
              </a:ext>
            </a:extLst>
          </p:cNvPr>
          <p:cNvSpPr txBox="1"/>
          <p:nvPr/>
        </p:nvSpPr>
        <p:spPr>
          <a:xfrm rot="16200000">
            <a:off x="2765203" y="2024052"/>
            <a:ext cx="54745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 smtClean="0">
                <a:latin typeface="Arial" pitchFamily="34" charset="0"/>
                <a:cs typeface="Arial" pitchFamily="34" charset="0"/>
              </a:rPr>
              <a:t>5mins</a:t>
            </a:r>
            <a:endParaRPr lang="en-GB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xmlns="" id="{30B48CE1-1A47-4369-953D-0FB94087D445}"/>
              </a:ext>
            </a:extLst>
          </p:cNvPr>
          <p:cNvSpPr txBox="1"/>
          <p:nvPr/>
        </p:nvSpPr>
        <p:spPr>
          <a:xfrm rot="16200000">
            <a:off x="2909219" y="1952044"/>
            <a:ext cx="69146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 smtClean="0">
                <a:latin typeface="Arial" pitchFamily="34" charset="0"/>
                <a:cs typeface="Arial" pitchFamily="34" charset="0"/>
              </a:rPr>
              <a:t>30mins</a:t>
            </a:r>
            <a:endParaRPr lang="en-GB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xmlns="" id="{30B48CE1-1A47-4369-953D-0FB94087D445}"/>
              </a:ext>
            </a:extLst>
          </p:cNvPr>
          <p:cNvSpPr txBox="1"/>
          <p:nvPr/>
        </p:nvSpPr>
        <p:spPr>
          <a:xfrm rot="16200000">
            <a:off x="3161247" y="1988048"/>
            <a:ext cx="61945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 smtClean="0">
                <a:latin typeface="Arial" pitchFamily="34" charset="0"/>
                <a:cs typeface="Arial" pitchFamily="34" charset="0"/>
              </a:rPr>
              <a:t>60mins</a:t>
            </a:r>
            <a:endParaRPr lang="en-GB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xmlns="" id="{768E557C-BB6C-4E51-B3E1-1EE4ECB63A0D}"/>
              </a:ext>
            </a:extLst>
          </p:cNvPr>
          <p:cNvSpPr txBox="1"/>
          <p:nvPr/>
        </p:nvSpPr>
        <p:spPr>
          <a:xfrm>
            <a:off x="5145355" y="1657413"/>
            <a:ext cx="9361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Isw1-Flag</a:t>
            </a:r>
            <a:endParaRPr lang="en-GB" sz="1200" dirty="0"/>
          </a:p>
        </p:txBody>
      </p:sp>
      <p:cxnSp>
        <p:nvCxnSpPr>
          <p:cNvPr id="93" name="Straight Connector 82">
            <a:extLst>
              <a:ext uri="{FF2B5EF4-FFF2-40B4-BE49-F238E27FC236}">
                <a16:creationId xmlns:a16="http://schemas.microsoft.com/office/drawing/2014/main" xmlns="" id="{B49EEE9D-03DD-4FE1-BCD8-A501D4B4EF99}"/>
              </a:ext>
            </a:extLst>
          </p:cNvPr>
          <p:cNvCxnSpPr>
            <a:cxnSpLocks/>
          </p:cNvCxnSpPr>
          <p:nvPr/>
        </p:nvCxnSpPr>
        <p:spPr>
          <a:xfrm>
            <a:off x="5145355" y="1873437"/>
            <a:ext cx="792088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4" name="矩形 93"/>
          <p:cNvSpPr/>
          <p:nvPr/>
        </p:nvSpPr>
        <p:spPr>
          <a:xfrm>
            <a:off x="4139952" y="2089461"/>
            <a:ext cx="1005403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zh-CN" sz="1000" dirty="0" smtClean="0">
                <a:latin typeface="Arial" pitchFamily="34" charset="0"/>
                <a:cs typeface="Arial" pitchFamily="34" charset="0"/>
              </a:rPr>
              <a:t>CHX(200 </a:t>
            </a:r>
            <a:r>
              <a:rPr lang="en-GB" altLang="zh-CN" sz="1000" dirty="0" smtClean="0">
                <a:latin typeface="Arial" pitchFamily="34" charset="0"/>
                <a:cs typeface="Arial" pitchFamily="34" charset="0"/>
                <a:sym typeface="Symbol"/>
              </a:rPr>
              <a:t></a:t>
            </a:r>
            <a:r>
              <a:rPr lang="en-GB" altLang="zh-CN" sz="1000" dirty="0" smtClean="0">
                <a:latin typeface="Arial" pitchFamily="34" charset="0"/>
                <a:cs typeface="Arial" pitchFamily="34" charset="0"/>
              </a:rPr>
              <a:t>M)</a:t>
            </a:r>
            <a:endParaRPr lang="zh-CN" altLang="en-US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5" name="TextBox 94">
            <a:extLst>
              <a:ext uri="{FF2B5EF4-FFF2-40B4-BE49-F238E27FC236}">
                <a16:creationId xmlns:a16="http://schemas.microsoft.com/office/drawing/2014/main" xmlns="" id="{30B48CE1-1A47-4369-953D-0FB94087D445}"/>
              </a:ext>
            </a:extLst>
          </p:cNvPr>
          <p:cNvSpPr txBox="1"/>
          <p:nvPr/>
        </p:nvSpPr>
        <p:spPr>
          <a:xfrm rot="16200000">
            <a:off x="4814722" y="1988048"/>
            <a:ext cx="76347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 smtClean="0">
                <a:latin typeface="Arial" pitchFamily="34" charset="0"/>
                <a:cs typeface="Arial" pitchFamily="34" charset="0"/>
              </a:rPr>
              <a:t>No CHX</a:t>
            </a:r>
            <a:endParaRPr lang="en-GB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xmlns="" id="{30B48CE1-1A47-4369-953D-0FB94087D445}"/>
              </a:ext>
            </a:extLst>
          </p:cNvPr>
          <p:cNvSpPr txBox="1"/>
          <p:nvPr/>
        </p:nvSpPr>
        <p:spPr>
          <a:xfrm rot="16200000">
            <a:off x="5138758" y="2096059"/>
            <a:ext cx="54745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 smtClean="0">
                <a:latin typeface="Arial" pitchFamily="34" charset="0"/>
                <a:cs typeface="Arial" pitchFamily="34" charset="0"/>
              </a:rPr>
              <a:t>5mins</a:t>
            </a:r>
            <a:endParaRPr lang="en-GB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7" name="TextBox 96">
            <a:extLst>
              <a:ext uri="{FF2B5EF4-FFF2-40B4-BE49-F238E27FC236}">
                <a16:creationId xmlns:a16="http://schemas.microsoft.com/office/drawing/2014/main" xmlns="" id="{30B48CE1-1A47-4369-953D-0FB94087D445}"/>
              </a:ext>
            </a:extLst>
          </p:cNvPr>
          <p:cNvSpPr txBox="1"/>
          <p:nvPr/>
        </p:nvSpPr>
        <p:spPr>
          <a:xfrm rot="16200000">
            <a:off x="5252576" y="2024051"/>
            <a:ext cx="69146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 smtClean="0">
                <a:latin typeface="Arial" pitchFamily="34" charset="0"/>
                <a:cs typeface="Arial" pitchFamily="34" charset="0"/>
              </a:rPr>
              <a:t>30mins</a:t>
            </a:r>
            <a:endParaRPr lang="en-GB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8" name="TextBox 97">
            <a:extLst>
              <a:ext uri="{FF2B5EF4-FFF2-40B4-BE49-F238E27FC236}">
                <a16:creationId xmlns:a16="http://schemas.microsoft.com/office/drawing/2014/main" xmlns="" id="{30B48CE1-1A47-4369-953D-0FB94087D445}"/>
              </a:ext>
            </a:extLst>
          </p:cNvPr>
          <p:cNvSpPr txBox="1"/>
          <p:nvPr/>
        </p:nvSpPr>
        <p:spPr>
          <a:xfrm rot="16200000">
            <a:off x="5462794" y="2060055"/>
            <a:ext cx="61945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 smtClean="0">
                <a:latin typeface="Arial" pitchFamily="34" charset="0"/>
                <a:cs typeface="Arial" pitchFamily="34" charset="0"/>
              </a:rPr>
              <a:t>60mins</a:t>
            </a:r>
            <a:endParaRPr lang="en-GB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xmlns="" id="{768E557C-BB6C-4E51-B3E1-1EE4ECB63A0D}"/>
              </a:ext>
            </a:extLst>
          </p:cNvPr>
          <p:cNvSpPr txBox="1"/>
          <p:nvPr/>
        </p:nvSpPr>
        <p:spPr>
          <a:xfrm>
            <a:off x="7014854" y="1567826"/>
            <a:ext cx="9361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Isw1-Flag</a:t>
            </a:r>
            <a:endParaRPr lang="en-GB" sz="1200" dirty="0"/>
          </a:p>
        </p:txBody>
      </p:sp>
      <p:cxnSp>
        <p:nvCxnSpPr>
          <p:cNvPr id="100" name="Straight Connector 82">
            <a:extLst>
              <a:ext uri="{FF2B5EF4-FFF2-40B4-BE49-F238E27FC236}">
                <a16:creationId xmlns:a16="http://schemas.microsoft.com/office/drawing/2014/main" xmlns="" id="{B49EEE9D-03DD-4FE1-BCD8-A501D4B4EF99}"/>
              </a:ext>
            </a:extLst>
          </p:cNvPr>
          <p:cNvCxnSpPr>
            <a:cxnSpLocks/>
          </p:cNvCxnSpPr>
          <p:nvPr/>
        </p:nvCxnSpPr>
        <p:spPr>
          <a:xfrm>
            <a:off x="6942846" y="1945446"/>
            <a:ext cx="792088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1" name="矩形 100"/>
          <p:cNvSpPr/>
          <p:nvPr/>
        </p:nvSpPr>
        <p:spPr>
          <a:xfrm>
            <a:off x="5937443" y="2161470"/>
            <a:ext cx="1005403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zh-CN" sz="1000" dirty="0" smtClean="0">
                <a:latin typeface="Arial" pitchFamily="34" charset="0"/>
                <a:cs typeface="Arial" pitchFamily="34" charset="0"/>
              </a:rPr>
              <a:t>CHX(200 </a:t>
            </a:r>
            <a:r>
              <a:rPr lang="en-GB" altLang="zh-CN" sz="1000" dirty="0" smtClean="0">
                <a:latin typeface="Arial" pitchFamily="34" charset="0"/>
                <a:cs typeface="Arial" pitchFamily="34" charset="0"/>
                <a:sym typeface="Symbol"/>
              </a:rPr>
              <a:t></a:t>
            </a:r>
            <a:r>
              <a:rPr lang="en-GB" altLang="zh-CN" sz="1000" dirty="0" smtClean="0">
                <a:latin typeface="Arial" pitchFamily="34" charset="0"/>
                <a:cs typeface="Arial" pitchFamily="34" charset="0"/>
              </a:rPr>
              <a:t>M)</a:t>
            </a:r>
            <a:endParaRPr lang="zh-CN" altLang="en-US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2" name="TextBox 101">
            <a:extLst>
              <a:ext uri="{FF2B5EF4-FFF2-40B4-BE49-F238E27FC236}">
                <a16:creationId xmlns:a16="http://schemas.microsoft.com/office/drawing/2014/main" xmlns="" id="{30B48CE1-1A47-4369-953D-0FB94087D445}"/>
              </a:ext>
            </a:extLst>
          </p:cNvPr>
          <p:cNvSpPr txBox="1"/>
          <p:nvPr/>
        </p:nvSpPr>
        <p:spPr>
          <a:xfrm rot="16200000">
            <a:off x="6612213" y="2060057"/>
            <a:ext cx="76347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 smtClean="0">
                <a:latin typeface="Arial" pitchFamily="34" charset="0"/>
                <a:cs typeface="Arial" pitchFamily="34" charset="0"/>
              </a:rPr>
              <a:t>No CHX</a:t>
            </a:r>
            <a:endParaRPr lang="en-GB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xmlns="" id="{30B48CE1-1A47-4369-953D-0FB94087D445}"/>
              </a:ext>
            </a:extLst>
          </p:cNvPr>
          <p:cNvSpPr txBox="1"/>
          <p:nvPr/>
        </p:nvSpPr>
        <p:spPr>
          <a:xfrm rot="16200000">
            <a:off x="6936249" y="2168068"/>
            <a:ext cx="54745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 smtClean="0">
                <a:latin typeface="Arial" pitchFamily="34" charset="0"/>
                <a:cs typeface="Arial" pitchFamily="34" charset="0"/>
              </a:rPr>
              <a:t>5mins</a:t>
            </a:r>
            <a:endParaRPr lang="en-GB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4" name="TextBox 103">
            <a:extLst>
              <a:ext uri="{FF2B5EF4-FFF2-40B4-BE49-F238E27FC236}">
                <a16:creationId xmlns:a16="http://schemas.microsoft.com/office/drawing/2014/main" xmlns="" id="{30B48CE1-1A47-4369-953D-0FB94087D445}"/>
              </a:ext>
            </a:extLst>
          </p:cNvPr>
          <p:cNvSpPr txBox="1"/>
          <p:nvPr/>
        </p:nvSpPr>
        <p:spPr>
          <a:xfrm rot="16200000">
            <a:off x="7050067" y="2096060"/>
            <a:ext cx="69146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 smtClean="0">
                <a:latin typeface="Arial" pitchFamily="34" charset="0"/>
                <a:cs typeface="Arial" pitchFamily="34" charset="0"/>
              </a:rPr>
              <a:t>30mins</a:t>
            </a:r>
            <a:endParaRPr lang="en-GB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" name="TextBox 104">
            <a:extLst>
              <a:ext uri="{FF2B5EF4-FFF2-40B4-BE49-F238E27FC236}">
                <a16:creationId xmlns:a16="http://schemas.microsoft.com/office/drawing/2014/main" xmlns="" id="{30B48CE1-1A47-4369-953D-0FB94087D445}"/>
              </a:ext>
            </a:extLst>
          </p:cNvPr>
          <p:cNvSpPr txBox="1"/>
          <p:nvPr/>
        </p:nvSpPr>
        <p:spPr>
          <a:xfrm rot="16200000">
            <a:off x="7260285" y="2132064"/>
            <a:ext cx="61945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 smtClean="0">
                <a:latin typeface="Arial" pitchFamily="34" charset="0"/>
                <a:cs typeface="Arial" pitchFamily="34" charset="0"/>
              </a:rPr>
              <a:t>60mins</a:t>
            </a:r>
            <a:endParaRPr lang="en-GB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6" name="TextBox 105">
            <a:extLst>
              <a:ext uri="{FF2B5EF4-FFF2-40B4-BE49-F238E27FC236}">
                <a16:creationId xmlns:a16="http://schemas.microsoft.com/office/drawing/2014/main" xmlns="" id="{768E557C-BB6C-4E51-B3E1-1EE4ECB63A0D}"/>
              </a:ext>
            </a:extLst>
          </p:cNvPr>
          <p:cNvSpPr txBox="1"/>
          <p:nvPr/>
        </p:nvSpPr>
        <p:spPr>
          <a:xfrm>
            <a:off x="971600" y="4592161"/>
            <a:ext cx="9361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Isw1-Flag</a:t>
            </a:r>
            <a:endParaRPr lang="en-GB" sz="1200" dirty="0"/>
          </a:p>
        </p:txBody>
      </p:sp>
      <p:cxnSp>
        <p:nvCxnSpPr>
          <p:cNvPr id="107" name="Straight Connector 82">
            <a:extLst>
              <a:ext uri="{FF2B5EF4-FFF2-40B4-BE49-F238E27FC236}">
                <a16:creationId xmlns:a16="http://schemas.microsoft.com/office/drawing/2014/main" xmlns="" id="{B49EEE9D-03DD-4FE1-BCD8-A501D4B4EF99}"/>
              </a:ext>
            </a:extLst>
          </p:cNvPr>
          <p:cNvCxnSpPr>
            <a:cxnSpLocks/>
          </p:cNvCxnSpPr>
          <p:nvPr/>
        </p:nvCxnSpPr>
        <p:spPr>
          <a:xfrm>
            <a:off x="971600" y="4520153"/>
            <a:ext cx="792088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8" name="矩形 107"/>
          <p:cNvSpPr/>
          <p:nvPr/>
        </p:nvSpPr>
        <p:spPr>
          <a:xfrm>
            <a:off x="0" y="4160113"/>
            <a:ext cx="1005403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zh-CN" sz="1000" dirty="0" smtClean="0">
                <a:latin typeface="Arial" pitchFamily="34" charset="0"/>
                <a:cs typeface="Arial" pitchFamily="34" charset="0"/>
              </a:rPr>
              <a:t>CHX(200 </a:t>
            </a:r>
            <a:r>
              <a:rPr lang="en-GB" altLang="zh-CN" sz="1000" dirty="0" smtClean="0">
                <a:latin typeface="Arial" pitchFamily="34" charset="0"/>
                <a:cs typeface="Arial" pitchFamily="34" charset="0"/>
                <a:sym typeface="Symbol"/>
              </a:rPr>
              <a:t></a:t>
            </a:r>
            <a:r>
              <a:rPr lang="en-GB" altLang="zh-CN" sz="1000" dirty="0" smtClean="0">
                <a:latin typeface="Arial" pitchFamily="34" charset="0"/>
                <a:cs typeface="Arial" pitchFamily="34" charset="0"/>
              </a:rPr>
              <a:t>M)</a:t>
            </a:r>
            <a:endParaRPr lang="zh-CN" altLang="en-US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9" name="TextBox 108">
            <a:extLst>
              <a:ext uri="{FF2B5EF4-FFF2-40B4-BE49-F238E27FC236}">
                <a16:creationId xmlns:a16="http://schemas.microsoft.com/office/drawing/2014/main" xmlns="" id="{30B48CE1-1A47-4369-953D-0FB94087D445}"/>
              </a:ext>
            </a:extLst>
          </p:cNvPr>
          <p:cNvSpPr txBox="1"/>
          <p:nvPr/>
        </p:nvSpPr>
        <p:spPr>
          <a:xfrm rot="16200000">
            <a:off x="676972" y="4051311"/>
            <a:ext cx="69146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 smtClean="0">
                <a:latin typeface="Arial" pitchFamily="34" charset="0"/>
                <a:cs typeface="Arial" pitchFamily="34" charset="0"/>
              </a:rPr>
              <a:t>No CHX</a:t>
            </a:r>
            <a:endParaRPr lang="en-GB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10" name="TextBox 109">
            <a:extLst>
              <a:ext uri="{FF2B5EF4-FFF2-40B4-BE49-F238E27FC236}">
                <a16:creationId xmlns:a16="http://schemas.microsoft.com/office/drawing/2014/main" xmlns="" id="{30B48CE1-1A47-4369-953D-0FB94087D445}"/>
              </a:ext>
            </a:extLst>
          </p:cNvPr>
          <p:cNvSpPr txBox="1"/>
          <p:nvPr/>
        </p:nvSpPr>
        <p:spPr>
          <a:xfrm rot="16200000">
            <a:off x="862929" y="4051180"/>
            <a:ext cx="6912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 smtClean="0">
                <a:latin typeface="Arial" pitchFamily="34" charset="0"/>
                <a:cs typeface="Arial" pitchFamily="34" charset="0"/>
              </a:rPr>
              <a:t>5mins</a:t>
            </a:r>
            <a:endParaRPr lang="en-GB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11" name="TextBox 110">
            <a:extLst>
              <a:ext uri="{FF2B5EF4-FFF2-40B4-BE49-F238E27FC236}">
                <a16:creationId xmlns:a16="http://schemas.microsoft.com/office/drawing/2014/main" xmlns="" id="{30B48CE1-1A47-4369-953D-0FB94087D445}"/>
              </a:ext>
            </a:extLst>
          </p:cNvPr>
          <p:cNvSpPr txBox="1"/>
          <p:nvPr/>
        </p:nvSpPr>
        <p:spPr>
          <a:xfrm rot="16200000">
            <a:off x="1078953" y="4051180"/>
            <a:ext cx="6912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 smtClean="0">
                <a:latin typeface="Arial" pitchFamily="34" charset="0"/>
                <a:cs typeface="Arial" pitchFamily="34" charset="0"/>
              </a:rPr>
              <a:t>30mins</a:t>
            </a:r>
            <a:endParaRPr lang="en-GB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12" name="TextBox 111">
            <a:extLst>
              <a:ext uri="{FF2B5EF4-FFF2-40B4-BE49-F238E27FC236}">
                <a16:creationId xmlns:a16="http://schemas.microsoft.com/office/drawing/2014/main" xmlns="" id="{30B48CE1-1A47-4369-953D-0FB94087D445}"/>
              </a:ext>
            </a:extLst>
          </p:cNvPr>
          <p:cNvSpPr txBox="1"/>
          <p:nvPr/>
        </p:nvSpPr>
        <p:spPr>
          <a:xfrm rot="16200000">
            <a:off x="1218653" y="4051890"/>
            <a:ext cx="691200" cy="244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 smtClean="0">
                <a:latin typeface="Arial" pitchFamily="34" charset="0"/>
                <a:cs typeface="Arial" pitchFamily="34" charset="0"/>
              </a:rPr>
              <a:t>60mins</a:t>
            </a:r>
            <a:endParaRPr lang="en-GB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13" name="TextBox 112">
            <a:extLst>
              <a:ext uri="{FF2B5EF4-FFF2-40B4-BE49-F238E27FC236}">
                <a16:creationId xmlns:a16="http://schemas.microsoft.com/office/drawing/2014/main" xmlns="" id="{768E557C-BB6C-4E51-B3E1-1EE4ECB63A0D}"/>
              </a:ext>
            </a:extLst>
          </p:cNvPr>
          <p:cNvSpPr txBox="1"/>
          <p:nvPr/>
        </p:nvSpPr>
        <p:spPr>
          <a:xfrm>
            <a:off x="2987824" y="4563544"/>
            <a:ext cx="9361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Isw1-Flag</a:t>
            </a:r>
            <a:endParaRPr lang="en-GB" sz="1200" dirty="0"/>
          </a:p>
        </p:txBody>
      </p:sp>
      <p:cxnSp>
        <p:nvCxnSpPr>
          <p:cNvPr id="114" name="Straight Connector 82">
            <a:extLst>
              <a:ext uri="{FF2B5EF4-FFF2-40B4-BE49-F238E27FC236}">
                <a16:creationId xmlns:a16="http://schemas.microsoft.com/office/drawing/2014/main" xmlns="" id="{B49EEE9D-03DD-4FE1-BCD8-A501D4B4EF99}"/>
              </a:ext>
            </a:extLst>
          </p:cNvPr>
          <p:cNvCxnSpPr>
            <a:cxnSpLocks/>
          </p:cNvCxnSpPr>
          <p:nvPr/>
        </p:nvCxnSpPr>
        <p:spPr>
          <a:xfrm>
            <a:off x="2987824" y="4491536"/>
            <a:ext cx="792088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5" name="矩形 114"/>
          <p:cNvSpPr/>
          <p:nvPr/>
        </p:nvSpPr>
        <p:spPr>
          <a:xfrm>
            <a:off x="2016224" y="4131496"/>
            <a:ext cx="1005403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zh-CN" sz="1000" dirty="0" smtClean="0">
                <a:latin typeface="Arial" pitchFamily="34" charset="0"/>
                <a:cs typeface="Arial" pitchFamily="34" charset="0"/>
              </a:rPr>
              <a:t>CHX(200 </a:t>
            </a:r>
            <a:r>
              <a:rPr lang="en-GB" altLang="zh-CN" sz="1000" dirty="0" smtClean="0">
                <a:latin typeface="Arial" pitchFamily="34" charset="0"/>
                <a:cs typeface="Arial" pitchFamily="34" charset="0"/>
                <a:sym typeface="Symbol"/>
              </a:rPr>
              <a:t></a:t>
            </a:r>
            <a:r>
              <a:rPr lang="en-GB" altLang="zh-CN" sz="1000" dirty="0" smtClean="0">
                <a:latin typeface="Arial" pitchFamily="34" charset="0"/>
                <a:cs typeface="Arial" pitchFamily="34" charset="0"/>
              </a:rPr>
              <a:t>M)</a:t>
            </a:r>
            <a:endParaRPr lang="zh-CN" altLang="en-US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16" name="TextBox 115">
            <a:extLst>
              <a:ext uri="{FF2B5EF4-FFF2-40B4-BE49-F238E27FC236}">
                <a16:creationId xmlns:a16="http://schemas.microsoft.com/office/drawing/2014/main" xmlns="" id="{30B48CE1-1A47-4369-953D-0FB94087D445}"/>
              </a:ext>
            </a:extLst>
          </p:cNvPr>
          <p:cNvSpPr txBox="1"/>
          <p:nvPr/>
        </p:nvSpPr>
        <p:spPr>
          <a:xfrm rot="16200000">
            <a:off x="2693196" y="4022694"/>
            <a:ext cx="69146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 smtClean="0">
                <a:latin typeface="Arial" pitchFamily="34" charset="0"/>
                <a:cs typeface="Arial" pitchFamily="34" charset="0"/>
              </a:rPr>
              <a:t>No CHX</a:t>
            </a:r>
            <a:endParaRPr lang="en-GB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17" name="TextBox 116">
            <a:extLst>
              <a:ext uri="{FF2B5EF4-FFF2-40B4-BE49-F238E27FC236}">
                <a16:creationId xmlns:a16="http://schemas.microsoft.com/office/drawing/2014/main" xmlns="" id="{30B48CE1-1A47-4369-953D-0FB94087D445}"/>
              </a:ext>
            </a:extLst>
          </p:cNvPr>
          <p:cNvSpPr txBox="1"/>
          <p:nvPr/>
        </p:nvSpPr>
        <p:spPr>
          <a:xfrm rot="16200000">
            <a:off x="2879153" y="4022563"/>
            <a:ext cx="6912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 smtClean="0">
                <a:latin typeface="Arial" pitchFamily="34" charset="0"/>
                <a:cs typeface="Arial" pitchFamily="34" charset="0"/>
              </a:rPr>
              <a:t>5mins</a:t>
            </a:r>
            <a:endParaRPr lang="en-GB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18" name="TextBox 117">
            <a:extLst>
              <a:ext uri="{FF2B5EF4-FFF2-40B4-BE49-F238E27FC236}">
                <a16:creationId xmlns:a16="http://schemas.microsoft.com/office/drawing/2014/main" xmlns="" id="{30B48CE1-1A47-4369-953D-0FB94087D445}"/>
              </a:ext>
            </a:extLst>
          </p:cNvPr>
          <p:cNvSpPr txBox="1"/>
          <p:nvPr/>
        </p:nvSpPr>
        <p:spPr>
          <a:xfrm rot="16200000">
            <a:off x="3095177" y="4022563"/>
            <a:ext cx="6912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 smtClean="0">
                <a:latin typeface="Arial" pitchFamily="34" charset="0"/>
                <a:cs typeface="Arial" pitchFamily="34" charset="0"/>
              </a:rPr>
              <a:t>30mins</a:t>
            </a:r>
            <a:endParaRPr lang="en-GB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19" name="TextBox 118">
            <a:extLst>
              <a:ext uri="{FF2B5EF4-FFF2-40B4-BE49-F238E27FC236}">
                <a16:creationId xmlns:a16="http://schemas.microsoft.com/office/drawing/2014/main" xmlns="" id="{30B48CE1-1A47-4369-953D-0FB94087D445}"/>
              </a:ext>
            </a:extLst>
          </p:cNvPr>
          <p:cNvSpPr txBox="1"/>
          <p:nvPr/>
        </p:nvSpPr>
        <p:spPr>
          <a:xfrm rot="16200000">
            <a:off x="3234877" y="4023273"/>
            <a:ext cx="691200" cy="244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 smtClean="0">
                <a:latin typeface="Arial" pitchFamily="34" charset="0"/>
                <a:cs typeface="Arial" pitchFamily="34" charset="0"/>
              </a:rPr>
              <a:t>60mins</a:t>
            </a:r>
            <a:endParaRPr lang="en-GB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20" name="TextBox 119">
            <a:extLst>
              <a:ext uri="{FF2B5EF4-FFF2-40B4-BE49-F238E27FC236}">
                <a16:creationId xmlns:a16="http://schemas.microsoft.com/office/drawing/2014/main" xmlns="" id="{768E557C-BB6C-4E51-B3E1-1EE4ECB63A0D}"/>
              </a:ext>
            </a:extLst>
          </p:cNvPr>
          <p:cNvSpPr txBox="1"/>
          <p:nvPr/>
        </p:nvSpPr>
        <p:spPr>
          <a:xfrm>
            <a:off x="5183560" y="4880193"/>
            <a:ext cx="9361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Isw1-Flag</a:t>
            </a:r>
            <a:endParaRPr lang="en-GB" sz="1200" dirty="0"/>
          </a:p>
        </p:txBody>
      </p:sp>
      <p:cxnSp>
        <p:nvCxnSpPr>
          <p:cNvPr id="121" name="Straight Connector 82">
            <a:extLst>
              <a:ext uri="{FF2B5EF4-FFF2-40B4-BE49-F238E27FC236}">
                <a16:creationId xmlns:a16="http://schemas.microsoft.com/office/drawing/2014/main" xmlns="" id="{B49EEE9D-03DD-4FE1-BCD8-A501D4B4EF99}"/>
              </a:ext>
            </a:extLst>
          </p:cNvPr>
          <p:cNvCxnSpPr>
            <a:cxnSpLocks/>
          </p:cNvCxnSpPr>
          <p:nvPr/>
        </p:nvCxnSpPr>
        <p:spPr>
          <a:xfrm>
            <a:off x="5183560" y="4808185"/>
            <a:ext cx="792088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2" name="矩形 121"/>
          <p:cNvSpPr/>
          <p:nvPr/>
        </p:nvSpPr>
        <p:spPr>
          <a:xfrm>
            <a:off x="4211960" y="4448145"/>
            <a:ext cx="1005403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zh-CN" sz="1000" dirty="0" smtClean="0">
                <a:latin typeface="Arial" pitchFamily="34" charset="0"/>
                <a:cs typeface="Arial" pitchFamily="34" charset="0"/>
              </a:rPr>
              <a:t>CHX(200 </a:t>
            </a:r>
            <a:r>
              <a:rPr lang="en-GB" altLang="zh-CN" sz="1000" dirty="0" smtClean="0">
                <a:latin typeface="Arial" pitchFamily="34" charset="0"/>
                <a:cs typeface="Arial" pitchFamily="34" charset="0"/>
                <a:sym typeface="Symbol"/>
              </a:rPr>
              <a:t></a:t>
            </a:r>
            <a:r>
              <a:rPr lang="en-GB" altLang="zh-CN" sz="1000" dirty="0" smtClean="0">
                <a:latin typeface="Arial" pitchFamily="34" charset="0"/>
                <a:cs typeface="Arial" pitchFamily="34" charset="0"/>
              </a:rPr>
              <a:t>M)</a:t>
            </a:r>
            <a:endParaRPr lang="zh-CN" altLang="en-US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23" name="TextBox 122">
            <a:extLst>
              <a:ext uri="{FF2B5EF4-FFF2-40B4-BE49-F238E27FC236}">
                <a16:creationId xmlns:a16="http://schemas.microsoft.com/office/drawing/2014/main" xmlns="" id="{30B48CE1-1A47-4369-953D-0FB94087D445}"/>
              </a:ext>
            </a:extLst>
          </p:cNvPr>
          <p:cNvSpPr txBox="1"/>
          <p:nvPr/>
        </p:nvSpPr>
        <p:spPr>
          <a:xfrm rot="16200000">
            <a:off x="4888932" y="4339343"/>
            <a:ext cx="69146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 smtClean="0">
                <a:latin typeface="Arial" pitchFamily="34" charset="0"/>
                <a:cs typeface="Arial" pitchFamily="34" charset="0"/>
              </a:rPr>
              <a:t>No CHX</a:t>
            </a:r>
            <a:endParaRPr lang="en-GB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24" name="TextBox 123">
            <a:extLst>
              <a:ext uri="{FF2B5EF4-FFF2-40B4-BE49-F238E27FC236}">
                <a16:creationId xmlns:a16="http://schemas.microsoft.com/office/drawing/2014/main" xmlns="" id="{30B48CE1-1A47-4369-953D-0FB94087D445}"/>
              </a:ext>
            </a:extLst>
          </p:cNvPr>
          <p:cNvSpPr txBox="1"/>
          <p:nvPr/>
        </p:nvSpPr>
        <p:spPr>
          <a:xfrm rot="16200000">
            <a:off x="5074889" y="4339212"/>
            <a:ext cx="6912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 smtClean="0">
                <a:latin typeface="Arial" pitchFamily="34" charset="0"/>
                <a:cs typeface="Arial" pitchFamily="34" charset="0"/>
              </a:rPr>
              <a:t>5mins</a:t>
            </a:r>
            <a:endParaRPr lang="en-GB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25" name="TextBox 124">
            <a:extLst>
              <a:ext uri="{FF2B5EF4-FFF2-40B4-BE49-F238E27FC236}">
                <a16:creationId xmlns:a16="http://schemas.microsoft.com/office/drawing/2014/main" xmlns="" id="{30B48CE1-1A47-4369-953D-0FB94087D445}"/>
              </a:ext>
            </a:extLst>
          </p:cNvPr>
          <p:cNvSpPr txBox="1"/>
          <p:nvPr/>
        </p:nvSpPr>
        <p:spPr>
          <a:xfrm rot="16200000">
            <a:off x="5290913" y="4339212"/>
            <a:ext cx="6912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 smtClean="0">
                <a:latin typeface="Arial" pitchFamily="34" charset="0"/>
                <a:cs typeface="Arial" pitchFamily="34" charset="0"/>
              </a:rPr>
              <a:t>30mins</a:t>
            </a:r>
            <a:endParaRPr lang="en-GB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26" name="TextBox 125">
            <a:extLst>
              <a:ext uri="{FF2B5EF4-FFF2-40B4-BE49-F238E27FC236}">
                <a16:creationId xmlns:a16="http://schemas.microsoft.com/office/drawing/2014/main" xmlns="" id="{30B48CE1-1A47-4369-953D-0FB94087D445}"/>
              </a:ext>
            </a:extLst>
          </p:cNvPr>
          <p:cNvSpPr txBox="1"/>
          <p:nvPr/>
        </p:nvSpPr>
        <p:spPr>
          <a:xfrm rot="16200000">
            <a:off x="5430613" y="4339922"/>
            <a:ext cx="691200" cy="244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 smtClean="0">
                <a:latin typeface="Arial" pitchFamily="34" charset="0"/>
                <a:cs typeface="Arial" pitchFamily="34" charset="0"/>
              </a:rPr>
              <a:t>60mins</a:t>
            </a:r>
            <a:endParaRPr lang="en-GB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27" name="TextBox 126">
            <a:extLst>
              <a:ext uri="{FF2B5EF4-FFF2-40B4-BE49-F238E27FC236}">
                <a16:creationId xmlns:a16="http://schemas.microsoft.com/office/drawing/2014/main" xmlns="" id="{768E557C-BB6C-4E51-B3E1-1EE4ECB63A0D}"/>
              </a:ext>
            </a:extLst>
          </p:cNvPr>
          <p:cNvSpPr txBox="1"/>
          <p:nvPr/>
        </p:nvSpPr>
        <p:spPr>
          <a:xfrm>
            <a:off x="7020272" y="4952201"/>
            <a:ext cx="9361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Isw1-Flag</a:t>
            </a:r>
            <a:endParaRPr lang="en-GB" sz="1200" dirty="0"/>
          </a:p>
        </p:txBody>
      </p:sp>
      <p:cxnSp>
        <p:nvCxnSpPr>
          <p:cNvPr id="128" name="Straight Connector 82">
            <a:extLst>
              <a:ext uri="{FF2B5EF4-FFF2-40B4-BE49-F238E27FC236}">
                <a16:creationId xmlns:a16="http://schemas.microsoft.com/office/drawing/2014/main" xmlns="" id="{B49EEE9D-03DD-4FE1-BCD8-A501D4B4EF99}"/>
              </a:ext>
            </a:extLst>
          </p:cNvPr>
          <p:cNvCxnSpPr>
            <a:cxnSpLocks/>
          </p:cNvCxnSpPr>
          <p:nvPr/>
        </p:nvCxnSpPr>
        <p:spPr>
          <a:xfrm>
            <a:off x="7020272" y="4880193"/>
            <a:ext cx="792088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9" name="矩形 128"/>
          <p:cNvSpPr/>
          <p:nvPr/>
        </p:nvSpPr>
        <p:spPr>
          <a:xfrm>
            <a:off x="6048672" y="4520153"/>
            <a:ext cx="1005403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zh-CN" sz="1000" dirty="0" smtClean="0">
                <a:latin typeface="Arial" pitchFamily="34" charset="0"/>
                <a:cs typeface="Arial" pitchFamily="34" charset="0"/>
              </a:rPr>
              <a:t>CHX(200 </a:t>
            </a:r>
            <a:r>
              <a:rPr lang="en-GB" altLang="zh-CN" sz="1000" dirty="0" smtClean="0">
                <a:latin typeface="Arial" pitchFamily="34" charset="0"/>
                <a:cs typeface="Arial" pitchFamily="34" charset="0"/>
                <a:sym typeface="Symbol"/>
              </a:rPr>
              <a:t></a:t>
            </a:r>
            <a:r>
              <a:rPr lang="en-GB" altLang="zh-CN" sz="1000" dirty="0" smtClean="0">
                <a:latin typeface="Arial" pitchFamily="34" charset="0"/>
                <a:cs typeface="Arial" pitchFamily="34" charset="0"/>
              </a:rPr>
              <a:t>M)</a:t>
            </a:r>
            <a:endParaRPr lang="zh-CN" altLang="en-US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30" name="TextBox 129">
            <a:extLst>
              <a:ext uri="{FF2B5EF4-FFF2-40B4-BE49-F238E27FC236}">
                <a16:creationId xmlns:a16="http://schemas.microsoft.com/office/drawing/2014/main" xmlns="" id="{30B48CE1-1A47-4369-953D-0FB94087D445}"/>
              </a:ext>
            </a:extLst>
          </p:cNvPr>
          <p:cNvSpPr txBox="1"/>
          <p:nvPr/>
        </p:nvSpPr>
        <p:spPr>
          <a:xfrm rot="16200000">
            <a:off x="6725644" y="4411351"/>
            <a:ext cx="69146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 smtClean="0">
                <a:latin typeface="Arial" pitchFamily="34" charset="0"/>
                <a:cs typeface="Arial" pitchFamily="34" charset="0"/>
              </a:rPr>
              <a:t>No CHX</a:t>
            </a:r>
            <a:endParaRPr lang="en-GB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31" name="TextBox 130">
            <a:extLst>
              <a:ext uri="{FF2B5EF4-FFF2-40B4-BE49-F238E27FC236}">
                <a16:creationId xmlns:a16="http://schemas.microsoft.com/office/drawing/2014/main" xmlns="" id="{30B48CE1-1A47-4369-953D-0FB94087D445}"/>
              </a:ext>
            </a:extLst>
          </p:cNvPr>
          <p:cNvSpPr txBox="1"/>
          <p:nvPr/>
        </p:nvSpPr>
        <p:spPr>
          <a:xfrm rot="16200000">
            <a:off x="6911601" y="4411220"/>
            <a:ext cx="6912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 smtClean="0">
                <a:latin typeface="Arial" pitchFamily="34" charset="0"/>
                <a:cs typeface="Arial" pitchFamily="34" charset="0"/>
              </a:rPr>
              <a:t>5mins</a:t>
            </a:r>
            <a:endParaRPr lang="en-GB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32" name="TextBox 131">
            <a:extLst>
              <a:ext uri="{FF2B5EF4-FFF2-40B4-BE49-F238E27FC236}">
                <a16:creationId xmlns:a16="http://schemas.microsoft.com/office/drawing/2014/main" xmlns="" id="{30B48CE1-1A47-4369-953D-0FB94087D445}"/>
              </a:ext>
            </a:extLst>
          </p:cNvPr>
          <p:cNvSpPr txBox="1"/>
          <p:nvPr/>
        </p:nvSpPr>
        <p:spPr>
          <a:xfrm rot="16200000">
            <a:off x="7127625" y="4411220"/>
            <a:ext cx="6912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 smtClean="0">
                <a:latin typeface="Arial" pitchFamily="34" charset="0"/>
                <a:cs typeface="Arial" pitchFamily="34" charset="0"/>
              </a:rPr>
              <a:t>30mins</a:t>
            </a:r>
            <a:endParaRPr lang="en-GB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33" name="TextBox 132">
            <a:extLst>
              <a:ext uri="{FF2B5EF4-FFF2-40B4-BE49-F238E27FC236}">
                <a16:creationId xmlns:a16="http://schemas.microsoft.com/office/drawing/2014/main" xmlns="" id="{30B48CE1-1A47-4369-953D-0FB94087D445}"/>
              </a:ext>
            </a:extLst>
          </p:cNvPr>
          <p:cNvSpPr txBox="1"/>
          <p:nvPr/>
        </p:nvSpPr>
        <p:spPr>
          <a:xfrm rot="16200000">
            <a:off x="7267325" y="4411930"/>
            <a:ext cx="691200" cy="244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 smtClean="0">
                <a:latin typeface="Arial" pitchFamily="34" charset="0"/>
                <a:cs typeface="Arial" pitchFamily="34" charset="0"/>
              </a:rPr>
              <a:t>60mins</a:t>
            </a:r>
            <a:endParaRPr lang="en-GB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34" name="右大括号 133"/>
          <p:cNvSpPr/>
          <p:nvPr/>
        </p:nvSpPr>
        <p:spPr>
          <a:xfrm>
            <a:off x="3960440" y="2337846"/>
            <a:ext cx="288032" cy="1883241"/>
          </a:xfrm>
          <a:prstGeom prst="rightBrace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5" name="右大括号 134"/>
          <p:cNvSpPr/>
          <p:nvPr/>
        </p:nvSpPr>
        <p:spPr>
          <a:xfrm>
            <a:off x="7956376" y="2492896"/>
            <a:ext cx="288032" cy="1883241"/>
          </a:xfrm>
          <a:prstGeom prst="rightBrace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879</TotalTime>
  <Words>904</Words>
  <Application>Microsoft Office PowerPoint</Application>
  <PresentationFormat>全屏显示(4:3)</PresentationFormat>
  <Paragraphs>373</Paragraphs>
  <Slides>11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2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Dell</dc:creator>
  <cp:lastModifiedBy>Windows 用户</cp:lastModifiedBy>
  <cp:revision>18</cp:revision>
  <dcterms:created xsi:type="dcterms:W3CDTF">2022-12-24T08:38:34Z</dcterms:created>
  <dcterms:modified xsi:type="dcterms:W3CDTF">2023-10-24T11:30:26Z</dcterms:modified>
</cp:coreProperties>
</file>